
<file path=[Content_Types].xml><?xml version="1.0" encoding="utf-8"?>
<Types xmlns="http://schemas.openxmlformats.org/package/2006/content-types">
  <Default ContentType="image/jpeg" Extension="jpg"/>
  <Default ContentType="application/x-fontdata" Extension="fntdata"/>
  <Default ContentType="image/gif" Extension="gif"/>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Lst>
  <p:sldSz cy="6858000" cx="12192000"/>
  <p:notesSz cx="6858000" cy="9144000"/>
  <p:embeddedFontLst>
    <p:embeddedFont>
      <p:font typeface="Ribeye"/>
      <p:regular r:id="rId31"/>
    </p:embeddedFont>
    <p:embeddedFont>
      <p:font typeface="Candara"/>
      <p:regular r:id="rId32"/>
      <p:bold r:id="rId33"/>
      <p:italic r:id="rId34"/>
      <p:boldItalic r:id="rId3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6" roundtripDataSignature="AMtx7mgtDch8T5vqEPZy+3gpOKjB8l0sg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font" Target="fonts/Ribeye-regular.fntdata"/><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font" Target="fonts/Candara-bold.fntdata"/><Relationship Id="rId10" Type="http://schemas.openxmlformats.org/officeDocument/2006/relationships/slide" Target="slides/slide6.xml"/><Relationship Id="rId32" Type="http://schemas.openxmlformats.org/officeDocument/2006/relationships/font" Target="fonts/Candara-regular.fntdata"/><Relationship Id="rId13" Type="http://schemas.openxmlformats.org/officeDocument/2006/relationships/slide" Target="slides/slide9.xml"/><Relationship Id="rId35" Type="http://schemas.openxmlformats.org/officeDocument/2006/relationships/font" Target="fonts/Candara-boldItalic.fntdata"/><Relationship Id="rId12" Type="http://schemas.openxmlformats.org/officeDocument/2006/relationships/slide" Target="slides/slide8.xml"/><Relationship Id="rId34" Type="http://schemas.openxmlformats.org/officeDocument/2006/relationships/font" Target="fonts/Candara-italic.fntdata"/><Relationship Id="rId15" Type="http://schemas.openxmlformats.org/officeDocument/2006/relationships/slide" Target="slides/slide11.xml"/><Relationship Id="rId14" Type="http://schemas.openxmlformats.org/officeDocument/2006/relationships/slide" Target="slides/slide10.xml"/><Relationship Id="rId36" Type="http://customschemas.google.com/relationships/presentationmetadata" Target="metadata"/><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2:notes"/>
          <p:cNvSpPr/>
          <p:nvPr>
            <p:ph idx="2" type="sldImg"/>
          </p:nvPr>
        </p:nvSpPr>
        <p:spPr>
          <a:xfrm>
            <a:off x="-287338" y="808038"/>
            <a:ext cx="7185026" cy="40417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93" name="Google Shape;93;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4" name="Google Shape;94;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b="0" i="0" lang="en-GB"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6" name="Google Shape;106;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5" name="Google Shape;115;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2" name="Google Shape;122;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2" name="Google Shape;132;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g1f7200072a1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54" name="Google Shape;154;g1f7200072a1_0_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5" name="Google Shape;155;g1f7200072a1_0_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1" name="Google Shape;161;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3" name="Google Shape;173;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3" name="Google Shape;183;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1" name="Google Shape;191;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1" name="Google Shape;201;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2" name="Google Shape;212;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0" name="Google Shape;220;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1" name="Google Shape;241;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9" name="Google Shape;249;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7" name="Google Shape;257;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6" name="Google Shape;266;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4" name="Google Shape;274;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2" name="Google Shape;292;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4" name="Google Shape;314;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1" name="Google Shape;321;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5" name="Google Shape;335;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2" name="Google Shape;342;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6" name="Google Shape;356;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6" name="Google Shape;366;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5" name="Shape 15"/>
        <p:cNvGrpSpPr/>
        <p:nvPr/>
      </p:nvGrpSpPr>
      <p:grpSpPr>
        <a:xfrm>
          <a:off x="0" y="0"/>
          <a:ext cx="0" cy="0"/>
          <a:chOff x="0" y="0"/>
          <a:chExt cx="0" cy="0"/>
        </a:xfrm>
      </p:grpSpPr>
      <p:sp>
        <p:nvSpPr>
          <p:cNvPr id="16" name="Google Shape;16;p2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2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8" name="Google Shape;18;p27"/>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9" name="Google Shape;19;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2" name="Shape 22"/>
        <p:cNvGrpSpPr/>
        <p:nvPr/>
      </p:nvGrpSpPr>
      <p:grpSpPr>
        <a:xfrm>
          <a:off x="0" y="0"/>
          <a:ext cx="0" cy="0"/>
          <a:chOff x="0" y="0"/>
          <a:chExt cx="0" cy="0"/>
        </a:xfrm>
      </p:grpSpPr>
      <p:sp>
        <p:nvSpPr>
          <p:cNvPr id="23" name="Google Shape;23;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6" name="Shape 26"/>
        <p:cNvGrpSpPr/>
        <p:nvPr/>
      </p:nvGrpSpPr>
      <p:grpSpPr>
        <a:xfrm>
          <a:off x="0" y="0"/>
          <a:ext cx="0" cy="0"/>
          <a:chOff x="0" y="0"/>
          <a:chExt cx="0" cy="0"/>
        </a:xfrm>
      </p:grpSpPr>
      <p:sp>
        <p:nvSpPr>
          <p:cNvPr id="27" name="Google Shape;27;p29"/>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29"/>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9" name="Google Shape;29;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2" name="Shape 32"/>
        <p:cNvGrpSpPr/>
        <p:nvPr/>
      </p:nvGrpSpPr>
      <p:grpSpPr>
        <a:xfrm>
          <a:off x="0" y="0"/>
          <a:ext cx="0" cy="0"/>
          <a:chOff x="0" y="0"/>
          <a:chExt cx="0" cy="0"/>
        </a:xfrm>
      </p:grpSpPr>
      <p:sp>
        <p:nvSpPr>
          <p:cNvPr id="33" name="Google Shape;33;p3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4" name="Google Shape;34;p3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5" name="Google Shape;35;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8" name="Shape 38"/>
        <p:cNvGrpSpPr/>
        <p:nvPr/>
      </p:nvGrpSpPr>
      <p:grpSpPr>
        <a:xfrm>
          <a:off x="0" y="0"/>
          <a:ext cx="0" cy="0"/>
          <a:chOff x="0" y="0"/>
          <a:chExt cx="0" cy="0"/>
        </a:xfrm>
      </p:grpSpPr>
      <p:sp>
        <p:nvSpPr>
          <p:cNvPr id="39" name="Google Shape;39;p31"/>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31"/>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1" name="Google Shape;41;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32"/>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32"/>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32"/>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32"/>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32"/>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3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3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3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3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3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35"/>
          <p:cNvSpPr/>
          <p:nvPr>
            <p:ph idx="2" type="pic"/>
          </p:nvPr>
        </p:nvSpPr>
        <p:spPr>
          <a:xfrm>
            <a:off x="5183188" y="987425"/>
            <a:ext cx="6172200" cy="4873625"/>
          </a:xfrm>
          <a:prstGeom prst="rect">
            <a:avLst/>
          </a:prstGeom>
          <a:noFill/>
          <a:ln>
            <a:noFill/>
          </a:ln>
        </p:spPr>
      </p:sp>
      <p:sp>
        <p:nvSpPr>
          <p:cNvPr id="68" name="Google Shape;68;p3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3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3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3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2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2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22.jpg"/><Relationship Id="rId4" Type="http://schemas.openxmlformats.org/officeDocument/2006/relationships/image" Target="../media/image12.jpg"/><Relationship Id="rId5" Type="http://schemas.openxmlformats.org/officeDocument/2006/relationships/image" Target="../media/image14.jpg"/><Relationship Id="rId6" Type="http://schemas.openxmlformats.org/officeDocument/2006/relationships/image" Target="../media/image13.jpg"/><Relationship Id="rId7" Type="http://schemas.openxmlformats.org/officeDocument/2006/relationships/image" Target="../media/image8.jpg"/><Relationship Id="rId8" Type="http://schemas.openxmlformats.org/officeDocument/2006/relationships/image" Target="../media/image19.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6.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8.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5.jpg"/><Relationship Id="rId4" Type="http://schemas.openxmlformats.org/officeDocument/2006/relationships/image" Target="../media/image7.jpg"/><Relationship Id="rId5" Type="http://schemas.openxmlformats.org/officeDocument/2006/relationships/image" Target="../media/image1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9.jpg"/><Relationship Id="rId4" Type="http://schemas.openxmlformats.org/officeDocument/2006/relationships/image" Target="../media/image3.jpg"/><Relationship Id="rId10" Type="http://schemas.openxmlformats.org/officeDocument/2006/relationships/image" Target="../media/image2.jpg"/><Relationship Id="rId9" Type="http://schemas.openxmlformats.org/officeDocument/2006/relationships/image" Target="../media/image17.png"/><Relationship Id="rId5" Type="http://schemas.openxmlformats.org/officeDocument/2006/relationships/image" Target="../media/image16.png"/><Relationship Id="rId6" Type="http://schemas.openxmlformats.org/officeDocument/2006/relationships/image" Target="../media/image4.jpg"/><Relationship Id="rId7" Type="http://schemas.openxmlformats.org/officeDocument/2006/relationships/image" Target="../media/image11.gif"/><Relationship Id="rId8" Type="http://schemas.openxmlformats.org/officeDocument/2006/relationships/image" Target="../media/image10.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2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9.jpg"/><Relationship Id="rId4" Type="http://schemas.openxmlformats.org/officeDocument/2006/relationships/image" Target="../media/image19.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7.png"/><Relationship Id="rId4" Type="http://schemas.openxmlformats.org/officeDocument/2006/relationships/image" Target="../media/image24.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32.png"/><Relationship Id="rId4" Type="http://schemas.openxmlformats.org/officeDocument/2006/relationships/image" Target="../media/image19.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5.jpg"/><Relationship Id="rId4" Type="http://schemas.openxmlformats.org/officeDocument/2006/relationships/image" Target="../media/image30.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4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40.png"/><Relationship Id="rId4" Type="http://schemas.openxmlformats.org/officeDocument/2006/relationships/image" Target="../media/image44.png"/><Relationship Id="rId5" Type="http://schemas.openxmlformats.org/officeDocument/2006/relationships/image" Target="../media/image26.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5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3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9.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5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42.png"/><Relationship Id="rId4" Type="http://schemas.openxmlformats.org/officeDocument/2006/relationships/image" Target="../media/image31.png"/><Relationship Id="rId5" Type="http://schemas.openxmlformats.org/officeDocument/2006/relationships/image" Target="../media/image50.png"/><Relationship Id="rId6" Type="http://schemas.openxmlformats.org/officeDocument/2006/relationships/image" Target="../media/image5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42.png"/><Relationship Id="rId4" Type="http://schemas.openxmlformats.org/officeDocument/2006/relationships/image" Target="../media/image31.png"/><Relationship Id="rId5" Type="http://schemas.openxmlformats.org/officeDocument/2006/relationships/image" Target="../media/image50.png"/><Relationship Id="rId6" Type="http://schemas.openxmlformats.org/officeDocument/2006/relationships/image" Target="../media/image5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43.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41.png"/><Relationship Id="rId4" Type="http://schemas.openxmlformats.org/officeDocument/2006/relationships/image" Target="../media/image46.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47.png"/><Relationship Id="rId4" Type="http://schemas.openxmlformats.org/officeDocument/2006/relationships/image" Target="../media/image45.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48.png"/><Relationship Id="rId4" Type="http://schemas.openxmlformats.org/officeDocument/2006/relationships/image" Target="../media/image55.png"/><Relationship Id="rId5" Type="http://schemas.openxmlformats.org/officeDocument/2006/relationships/image" Target="../media/image54.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53.jpg"/><Relationship Id="rId4" Type="http://schemas.openxmlformats.org/officeDocument/2006/relationships/image" Target="../media/image52.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87" name="Shape 87"/>
        <p:cNvGrpSpPr/>
        <p:nvPr/>
      </p:nvGrpSpPr>
      <p:grpSpPr>
        <a:xfrm>
          <a:off x="0" y="0"/>
          <a:ext cx="0" cy="0"/>
          <a:chOff x="0" y="0"/>
          <a:chExt cx="0" cy="0"/>
        </a:xfrm>
      </p:grpSpPr>
      <p:sp>
        <p:nvSpPr>
          <p:cNvPr id="88" name="Google Shape;88;p1"/>
          <p:cNvSpPr txBox="1"/>
          <p:nvPr>
            <p:ph type="title"/>
          </p:nvPr>
        </p:nvSpPr>
        <p:spPr>
          <a:xfrm>
            <a:off x="590550" y="203200"/>
            <a:ext cx="10925175" cy="1325563"/>
          </a:xfrm>
          <a:prstGeom prst="rect">
            <a:avLst/>
          </a:prstGeom>
          <a:solidFill>
            <a:schemeClr val="lt1"/>
          </a:solidFill>
          <a:ln cap="flat" cmpd="sng" w="41275">
            <a:solidFill>
              <a:srgbClr val="FF0000"/>
            </a:solidFill>
            <a:prstDash val="solid"/>
            <a:round/>
            <a:headEnd len="sm" w="sm" type="none"/>
            <a:tailEnd len="sm" w="sm" type="none"/>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ndara"/>
              <a:buNone/>
            </a:pPr>
            <a:r>
              <a:rPr lang="en-GB">
                <a:latin typeface="Candara"/>
                <a:ea typeface="Candara"/>
                <a:cs typeface="Candara"/>
                <a:sym typeface="Candara"/>
              </a:rPr>
              <a:t>Today’s FFM: Thoughts and Questions!</a:t>
            </a:r>
            <a:endParaRPr>
              <a:latin typeface="Candara"/>
              <a:ea typeface="Candara"/>
              <a:cs typeface="Candara"/>
              <a:sym typeface="Candara"/>
            </a:endParaRPr>
          </a:p>
        </p:txBody>
      </p:sp>
      <p:pic>
        <p:nvPicPr>
          <p:cNvPr id="89" name="Google Shape;89;p1"/>
          <p:cNvPicPr preferRelativeResize="0"/>
          <p:nvPr>
            <p:ph idx="1" type="body"/>
          </p:nvPr>
        </p:nvPicPr>
        <p:blipFill rotWithShape="1">
          <a:blip r:embed="rId3">
            <a:alphaModFix/>
          </a:blip>
          <a:srcRect b="0" l="0" r="0" t="0"/>
          <a:stretch/>
        </p:blipFill>
        <p:spPr>
          <a:xfrm>
            <a:off x="2255319" y="2162771"/>
            <a:ext cx="7443235" cy="3476027"/>
          </a:xfrm>
          <a:prstGeom prst="rect">
            <a:avLst/>
          </a:prstGeom>
          <a:noFill/>
          <a:ln>
            <a:noFill/>
          </a:ln>
        </p:spPr>
      </p:pic>
      <p:sp>
        <p:nvSpPr>
          <p:cNvPr id="90" name="Google Shape;90;p1"/>
          <p:cNvSpPr txBox="1"/>
          <p:nvPr>
            <p:ph idx="2" type="body"/>
          </p:nvPr>
        </p:nvSpPr>
        <p:spPr>
          <a:xfrm>
            <a:off x="723900" y="5638798"/>
            <a:ext cx="11134725" cy="1000126"/>
          </a:xfrm>
          <a:prstGeom prst="rect">
            <a:avLst/>
          </a:prstGeom>
          <a:solidFill>
            <a:schemeClr val="lt1"/>
          </a:solidFill>
          <a:ln cap="flat" cmpd="sng" w="60325">
            <a:solidFill>
              <a:srgbClr val="FF0000"/>
            </a:solidFill>
            <a:prstDash val="solid"/>
            <a:round/>
            <a:headEnd len="sm" w="sm" type="none"/>
            <a:tailEnd len="sm" w="sm" type="none"/>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dk1"/>
              </a:buClr>
              <a:buSzPts val="3600"/>
              <a:buNone/>
            </a:pPr>
            <a:r>
              <a:rPr lang="en-GB" sz="3600">
                <a:latin typeface="Comic Sans MS"/>
                <a:ea typeface="Comic Sans MS"/>
                <a:cs typeface="Comic Sans MS"/>
                <a:sym typeface="Comic Sans MS"/>
              </a:rPr>
              <a:t>I think… therefore I am”  </a:t>
            </a:r>
            <a:br>
              <a:rPr lang="en-GB" sz="3600">
                <a:latin typeface="Comic Sans MS"/>
                <a:ea typeface="Comic Sans MS"/>
                <a:cs typeface="Comic Sans MS"/>
                <a:sym typeface="Comic Sans MS"/>
              </a:rPr>
            </a:br>
            <a:r>
              <a:rPr lang="en-GB" sz="3600">
                <a:latin typeface="Comic Sans MS"/>
                <a:ea typeface="Comic Sans MS"/>
                <a:cs typeface="Comic Sans MS"/>
                <a:sym typeface="Comic Sans MS"/>
              </a:rPr>
              <a:t>What does Descartes  believe?</a:t>
            </a:r>
            <a:endParaRPr sz="36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2"/>
          <p:cNvSpPr txBox="1"/>
          <p:nvPr>
            <p:ph type="title"/>
          </p:nvPr>
        </p:nvSpPr>
        <p:spPr>
          <a:xfrm>
            <a:off x="87086" y="78378"/>
            <a:ext cx="11948160" cy="1169398"/>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rgbClr val="00B0F0"/>
              </a:buClr>
              <a:buSzPts val="4800"/>
              <a:buFont typeface="Ribeye"/>
              <a:buNone/>
            </a:pPr>
            <a:r>
              <a:rPr lang="en-GB" sz="4800">
                <a:solidFill>
                  <a:srgbClr val="00B0F0"/>
                </a:solidFill>
                <a:latin typeface="Ribeye"/>
                <a:ea typeface="Ribeye"/>
                <a:cs typeface="Ribeye"/>
                <a:sym typeface="Ribeye"/>
              </a:rPr>
              <a:t>Thoughts  and Questions?</a:t>
            </a:r>
            <a:endParaRPr sz="4800">
              <a:solidFill>
                <a:srgbClr val="00B0F0"/>
              </a:solidFill>
              <a:latin typeface="Ribeye"/>
              <a:ea typeface="Ribeye"/>
              <a:cs typeface="Ribeye"/>
              <a:sym typeface="Ribeye"/>
            </a:endParaRPr>
          </a:p>
        </p:txBody>
      </p:sp>
      <p:pic>
        <p:nvPicPr>
          <p:cNvPr id="97" name="Google Shape;97;p2"/>
          <p:cNvPicPr preferRelativeResize="0"/>
          <p:nvPr>
            <p:ph idx="2" type="body"/>
          </p:nvPr>
        </p:nvPicPr>
        <p:blipFill rotWithShape="1">
          <a:blip r:embed="rId3">
            <a:alphaModFix/>
          </a:blip>
          <a:srcRect b="0" l="0" r="0" t="0"/>
          <a:stretch/>
        </p:blipFill>
        <p:spPr>
          <a:xfrm>
            <a:off x="8051502" y="4371975"/>
            <a:ext cx="3911898" cy="2205036"/>
          </a:xfrm>
          <a:prstGeom prst="rect">
            <a:avLst/>
          </a:prstGeom>
          <a:noFill/>
          <a:ln cap="flat" cmpd="sng" w="41275">
            <a:solidFill>
              <a:srgbClr val="FF0000"/>
            </a:solidFill>
            <a:prstDash val="solid"/>
            <a:round/>
            <a:headEnd len="sm" w="sm" type="none"/>
            <a:tailEnd len="sm" w="sm" type="none"/>
          </a:ln>
        </p:spPr>
      </p:pic>
      <p:pic>
        <p:nvPicPr>
          <p:cNvPr id="98" name="Google Shape;98;p2"/>
          <p:cNvPicPr preferRelativeResize="0"/>
          <p:nvPr/>
        </p:nvPicPr>
        <p:blipFill rotWithShape="1">
          <a:blip r:embed="rId4">
            <a:alphaModFix/>
          </a:blip>
          <a:srcRect b="0" l="0" r="0" t="0"/>
          <a:stretch/>
        </p:blipFill>
        <p:spPr>
          <a:xfrm>
            <a:off x="7974432" y="1484784"/>
            <a:ext cx="3842760" cy="2172816"/>
          </a:xfrm>
          <a:prstGeom prst="rect">
            <a:avLst/>
          </a:prstGeom>
          <a:noFill/>
          <a:ln cap="flat" cmpd="sng" w="41275">
            <a:solidFill>
              <a:srgbClr val="FF0000"/>
            </a:solidFill>
            <a:prstDash val="solid"/>
            <a:round/>
            <a:headEnd len="sm" w="sm" type="none"/>
            <a:tailEnd len="sm" w="sm" type="none"/>
          </a:ln>
        </p:spPr>
      </p:pic>
      <p:pic>
        <p:nvPicPr>
          <p:cNvPr id="99" name="Google Shape;99;p2"/>
          <p:cNvPicPr preferRelativeResize="0"/>
          <p:nvPr/>
        </p:nvPicPr>
        <p:blipFill rotWithShape="1">
          <a:blip r:embed="rId5">
            <a:alphaModFix/>
          </a:blip>
          <a:srcRect b="0" l="0" r="0" t="0"/>
          <a:stretch/>
        </p:blipFill>
        <p:spPr>
          <a:xfrm>
            <a:off x="238533" y="1484784"/>
            <a:ext cx="3740637" cy="2106141"/>
          </a:xfrm>
          <a:prstGeom prst="rect">
            <a:avLst/>
          </a:prstGeom>
          <a:noFill/>
          <a:ln cap="flat" cmpd="sng" w="41275">
            <a:solidFill>
              <a:srgbClr val="FF0000"/>
            </a:solidFill>
            <a:prstDash val="solid"/>
            <a:round/>
            <a:headEnd len="sm" w="sm" type="none"/>
            <a:tailEnd len="sm" w="sm" type="none"/>
          </a:ln>
        </p:spPr>
      </p:pic>
      <p:pic>
        <p:nvPicPr>
          <p:cNvPr id="100" name="Google Shape;100;p2"/>
          <p:cNvPicPr preferRelativeResize="0"/>
          <p:nvPr/>
        </p:nvPicPr>
        <p:blipFill rotWithShape="1">
          <a:blip r:embed="rId6">
            <a:alphaModFix/>
          </a:blip>
          <a:srcRect b="0" l="0" r="0" t="0"/>
          <a:stretch/>
        </p:blipFill>
        <p:spPr>
          <a:xfrm>
            <a:off x="4897376" y="1484784"/>
            <a:ext cx="2158850" cy="3238276"/>
          </a:xfrm>
          <a:prstGeom prst="rect">
            <a:avLst/>
          </a:prstGeom>
          <a:noFill/>
          <a:ln cap="flat" cmpd="sng" w="44450">
            <a:solidFill>
              <a:srgbClr val="FF0000"/>
            </a:solidFill>
            <a:prstDash val="solid"/>
            <a:round/>
            <a:headEnd len="sm" w="sm" type="none"/>
            <a:tailEnd len="sm" w="sm" type="none"/>
          </a:ln>
        </p:spPr>
      </p:pic>
      <p:pic>
        <p:nvPicPr>
          <p:cNvPr id="101" name="Google Shape;101;p2"/>
          <p:cNvPicPr preferRelativeResize="0"/>
          <p:nvPr/>
        </p:nvPicPr>
        <p:blipFill rotWithShape="1">
          <a:blip r:embed="rId7">
            <a:alphaModFix/>
          </a:blip>
          <a:srcRect b="0" l="0" r="0" t="0"/>
          <a:stretch/>
        </p:blipFill>
        <p:spPr>
          <a:xfrm>
            <a:off x="308519" y="4356706"/>
            <a:ext cx="3670651" cy="2064096"/>
          </a:xfrm>
          <a:prstGeom prst="rect">
            <a:avLst/>
          </a:prstGeom>
          <a:noFill/>
          <a:ln cap="flat" cmpd="sng" w="41275">
            <a:solidFill>
              <a:srgbClr val="FF0000"/>
            </a:solidFill>
            <a:prstDash val="solid"/>
            <a:round/>
            <a:headEnd len="sm" w="sm" type="none"/>
            <a:tailEnd len="sm" w="sm" type="none"/>
          </a:ln>
        </p:spPr>
      </p:pic>
      <p:sp>
        <p:nvSpPr>
          <p:cNvPr id="102" name="Google Shape;102;p2"/>
          <p:cNvSpPr/>
          <p:nvPr/>
        </p:nvSpPr>
        <p:spPr>
          <a:xfrm>
            <a:off x="4382020" y="5778528"/>
            <a:ext cx="335829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1800" u="none" cap="none" strike="noStrike">
                <a:solidFill>
                  <a:srgbClr val="FF00FF"/>
                </a:solidFill>
                <a:latin typeface="Calibri"/>
                <a:ea typeface="Calibri"/>
                <a:cs typeface="Calibri"/>
                <a:sym typeface="Calibri"/>
              </a:rPr>
              <a:t>A               Pink Point Opportunity  </a:t>
            </a:r>
            <a:endParaRPr/>
          </a:p>
        </p:txBody>
      </p:sp>
      <p:pic>
        <p:nvPicPr>
          <p:cNvPr id="103" name="Google Shape;103;p2"/>
          <p:cNvPicPr preferRelativeResize="0"/>
          <p:nvPr/>
        </p:nvPicPr>
        <p:blipFill rotWithShape="1">
          <a:blip r:embed="rId8">
            <a:alphaModFix/>
          </a:blip>
          <a:srcRect b="0" l="0" r="0" t="0"/>
          <a:stretch/>
        </p:blipFill>
        <p:spPr>
          <a:xfrm>
            <a:off x="4649634" y="5630160"/>
            <a:ext cx="649624" cy="694528"/>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7" name="Shape 107"/>
        <p:cNvGrpSpPr/>
        <p:nvPr/>
      </p:nvGrpSpPr>
      <p:grpSpPr>
        <a:xfrm>
          <a:off x="0" y="0"/>
          <a:ext cx="0" cy="0"/>
          <a:chOff x="0" y="0"/>
          <a:chExt cx="0" cy="0"/>
        </a:xfrm>
      </p:grpSpPr>
      <p:sp>
        <p:nvSpPr>
          <p:cNvPr id="108" name="Google Shape;108;p3"/>
          <p:cNvSpPr/>
          <p:nvPr/>
        </p:nvSpPr>
        <p:spPr>
          <a:xfrm>
            <a:off x="843179" y="1242040"/>
            <a:ext cx="10635726" cy="2862322"/>
          </a:xfrm>
          <a:prstGeom prst="rect">
            <a:avLst/>
          </a:prstGeom>
          <a:solidFill>
            <a:schemeClr val="lt1"/>
          </a:solid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6000">
                <a:solidFill>
                  <a:srgbClr val="00B0F0"/>
                </a:solidFill>
                <a:latin typeface="Ribeye"/>
                <a:ea typeface="Ribeye"/>
                <a:cs typeface="Ribeye"/>
                <a:sym typeface="Ribeye"/>
              </a:rPr>
              <a:t>Why Do We Study Religion and Worldviews?</a:t>
            </a:r>
            <a:endParaRPr b="1" sz="6000">
              <a:solidFill>
                <a:srgbClr val="00B0F0"/>
              </a:solidFill>
              <a:latin typeface="Ribeye"/>
              <a:ea typeface="Ribeye"/>
              <a:cs typeface="Ribeye"/>
              <a:sym typeface="Ribeye"/>
            </a:endParaRPr>
          </a:p>
        </p:txBody>
      </p:sp>
      <p:sp>
        <p:nvSpPr>
          <p:cNvPr descr="Image" id="109" name="Google Shape;109;p3"/>
          <p:cNvSpPr/>
          <p:nvPr/>
        </p:nvSpPr>
        <p:spPr>
          <a:xfrm>
            <a:off x="63500"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mage" id="110" name="Google Shape;110;p3"/>
          <p:cNvSpPr/>
          <p:nvPr/>
        </p:nvSpPr>
        <p:spPr>
          <a:xfrm>
            <a:off x="215900" y="7937"/>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1" name="Google Shape;111;p3"/>
          <p:cNvSpPr txBox="1"/>
          <p:nvPr/>
        </p:nvSpPr>
        <p:spPr>
          <a:xfrm>
            <a:off x="7907384" y="6257891"/>
            <a:ext cx="411149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000">
                <a:solidFill>
                  <a:srgbClr val="FF00FF"/>
                </a:solidFill>
                <a:latin typeface="Calibri"/>
                <a:ea typeface="Calibri"/>
                <a:cs typeface="Calibri"/>
                <a:sym typeface="Calibri"/>
              </a:rPr>
              <a:t> </a:t>
            </a:r>
            <a:endParaRPr sz="2000">
              <a:solidFill>
                <a:srgbClr val="FF00FF"/>
              </a:solidFill>
              <a:latin typeface="Calibri"/>
              <a:ea typeface="Calibri"/>
              <a:cs typeface="Calibri"/>
              <a:sym typeface="Calibri"/>
            </a:endParaRPr>
          </a:p>
        </p:txBody>
      </p:sp>
      <p:sp>
        <p:nvSpPr>
          <p:cNvPr id="112" name="Google Shape;112;p3"/>
          <p:cNvSpPr txBox="1"/>
          <p:nvPr/>
        </p:nvSpPr>
        <p:spPr>
          <a:xfrm>
            <a:off x="1483227" y="4318899"/>
            <a:ext cx="8137869" cy="1938992"/>
          </a:xfrm>
          <a:prstGeom prst="rect">
            <a:avLst/>
          </a:prstGeom>
          <a:solidFill>
            <a:schemeClr val="lt1"/>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GB" sz="4000">
                <a:solidFill>
                  <a:schemeClr val="dk1"/>
                </a:solidFill>
                <a:latin typeface="Calibri"/>
                <a:ea typeface="Calibri"/>
                <a:cs typeface="Calibri"/>
                <a:sym typeface="Calibri"/>
              </a:rPr>
              <a:t>Word Bank : Reflect; Interpret; Assess;</a:t>
            </a:r>
            <a:endParaRPr/>
          </a:p>
          <a:p>
            <a:pPr indent="0" lvl="0" marL="0" marR="0" rtl="0" algn="l">
              <a:spcBef>
                <a:spcPts val="0"/>
              </a:spcBef>
              <a:spcAft>
                <a:spcPts val="0"/>
              </a:spcAft>
              <a:buNone/>
            </a:pPr>
            <a:r>
              <a:rPr lang="en-GB" sz="4000">
                <a:solidFill>
                  <a:schemeClr val="dk1"/>
                </a:solidFill>
                <a:latin typeface="Calibri"/>
                <a:ea typeface="Calibri"/>
                <a:cs typeface="Calibri"/>
                <a:sym typeface="Calibri"/>
              </a:rPr>
              <a:t> Complex; Society; Subjective; Rituals;</a:t>
            </a:r>
            <a:endParaRPr/>
          </a:p>
          <a:p>
            <a:pPr indent="0" lvl="0" marL="0" marR="0" rtl="0" algn="l">
              <a:spcBef>
                <a:spcPts val="0"/>
              </a:spcBef>
              <a:spcAft>
                <a:spcPts val="0"/>
              </a:spcAft>
              <a:buNone/>
            </a:pPr>
            <a:r>
              <a:rPr lang="en-GB" sz="4000">
                <a:solidFill>
                  <a:schemeClr val="dk1"/>
                </a:solidFill>
                <a:latin typeface="Calibri"/>
                <a:ea typeface="Calibri"/>
                <a:cs typeface="Calibri"/>
                <a:sym typeface="Calibri"/>
              </a:rPr>
              <a:t> Empathy; Denominations</a:t>
            </a:r>
            <a:endParaRPr sz="4000">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4"/>
          <p:cNvSpPr txBox="1"/>
          <p:nvPr>
            <p:ph type="title"/>
          </p:nvPr>
        </p:nvSpPr>
        <p:spPr>
          <a:xfrm>
            <a:off x="600076" y="500062"/>
            <a:ext cx="375285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ndara"/>
              <a:buNone/>
            </a:pPr>
            <a:r>
              <a:rPr b="1" lang="en-GB" sz="3600">
                <a:latin typeface="Candara"/>
                <a:ea typeface="Candara"/>
                <a:cs typeface="Candara"/>
                <a:sym typeface="Candara"/>
              </a:rPr>
              <a:t>Think and Record</a:t>
            </a:r>
            <a:endParaRPr b="1" sz="3600">
              <a:latin typeface="Candara"/>
              <a:ea typeface="Candara"/>
              <a:cs typeface="Candara"/>
              <a:sym typeface="Candara"/>
            </a:endParaRPr>
          </a:p>
        </p:txBody>
      </p:sp>
      <p:sp>
        <p:nvSpPr>
          <p:cNvPr id="118" name="Google Shape;118;p4"/>
          <p:cNvSpPr/>
          <p:nvPr/>
        </p:nvSpPr>
        <p:spPr>
          <a:xfrm>
            <a:off x="4124325" y="500062"/>
            <a:ext cx="7410450" cy="4667250"/>
          </a:xfrm>
          <a:prstGeom prst="cloudCallout">
            <a:avLst>
              <a:gd fmla="val -20833" name="adj1"/>
              <a:gd fmla="val 62500" name="adj2"/>
            </a:avLst>
          </a:prstGeom>
          <a:solidFill>
            <a:schemeClr val="accent1"/>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4800">
                <a:solidFill>
                  <a:schemeClr val="dk1"/>
                </a:solidFill>
                <a:latin typeface="Calibri"/>
                <a:ea typeface="Calibri"/>
                <a:cs typeface="Calibri"/>
                <a:sym typeface="Calibri"/>
              </a:rPr>
              <a:t>So why do we study Religion and Worldviews?</a:t>
            </a:r>
            <a:endParaRPr sz="4800">
              <a:solidFill>
                <a:schemeClr val="dk1"/>
              </a:solidFill>
              <a:latin typeface="Calibri"/>
              <a:ea typeface="Calibri"/>
              <a:cs typeface="Calibri"/>
              <a:sym typeface="Calibri"/>
            </a:endParaRPr>
          </a:p>
        </p:txBody>
      </p:sp>
      <p:pic>
        <p:nvPicPr>
          <p:cNvPr id="119" name="Google Shape;119;p4"/>
          <p:cNvPicPr preferRelativeResize="0"/>
          <p:nvPr/>
        </p:nvPicPr>
        <p:blipFill rotWithShape="1">
          <a:blip r:embed="rId3">
            <a:alphaModFix/>
          </a:blip>
          <a:srcRect b="0" l="0" r="0" t="0"/>
          <a:stretch/>
        </p:blipFill>
        <p:spPr>
          <a:xfrm>
            <a:off x="1360645" y="4267200"/>
            <a:ext cx="1959293" cy="22860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5"/>
          <p:cNvSpPr/>
          <p:nvPr/>
        </p:nvSpPr>
        <p:spPr>
          <a:xfrm>
            <a:off x="3829050" y="2052637"/>
            <a:ext cx="5657850" cy="2800351"/>
          </a:xfrm>
          <a:prstGeom prst="cloudCallout">
            <a:avLst>
              <a:gd fmla="val -20833" name="adj1"/>
              <a:gd fmla="val 62500" name="adj2"/>
            </a:avLst>
          </a:prstGeom>
          <a:solidFill>
            <a:schemeClr val="accent1"/>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3200">
                <a:solidFill>
                  <a:schemeClr val="dk1"/>
                </a:solidFill>
                <a:latin typeface="Calibri"/>
                <a:ea typeface="Calibri"/>
                <a:cs typeface="Calibri"/>
                <a:sym typeface="Calibri"/>
              </a:rPr>
              <a:t>So why do we study Religion and Worldviews?</a:t>
            </a:r>
            <a:endParaRPr sz="3200">
              <a:solidFill>
                <a:schemeClr val="dk1"/>
              </a:solidFill>
              <a:latin typeface="Calibri"/>
              <a:ea typeface="Calibri"/>
              <a:cs typeface="Calibri"/>
              <a:sym typeface="Calibri"/>
            </a:endParaRPr>
          </a:p>
        </p:txBody>
      </p:sp>
      <p:pic>
        <p:nvPicPr>
          <p:cNvPr id="125" name="Google Shape;125;p5"/>
          <p:cNvPicPr preferRelativeResize="0"/>
          <p:nvPr/>
        </p:nvPicPr>
        <p:blipFill rotWithShape="1">
          <a:blip r:embed="rId3">
            <a:alphaModFix/>
          </a:blip>
          <a:srcRect b="0" l="0" r="0" t="0"/>
          <a:stretch/>
        </p:blipFill>
        <p:spPr>
          <a:xfrm>
            <a:off x="4352925" y="100011"/>
            <a:ext cx="2771775" cy="1647825"/>
          </a:xfrm>
          <a:prstGeom prst="rect">
            <a:avLst/>
          </a:prstGeom>
          <a:noFill/>
          <a:ln>
            <a:noFill/>
          </a:ln>
        </p:spPr>
      </p:pic>
      <p:pic>
        <p:nvPicPr>
          <p:cNvPr id="126" name="Google Shape;126;p5"/>
          <p:cNvPicPr preferRelativeResize="0"/>
          <p:nvPr/>
        </p:nvPicPr>
        <p:blipFill rotWithShape="1">
          <a:blip r:embed="rId4">
            <a:alphaModFix/>
          </a:blip>
          <a:srcRect b="0" l="0" r="0" t="0"/>
          <a:stretch/>
        </p:blipFill>
        <p:spPr>
          <a:xfrm>
            <a:off x="1016738" y="404812"/>
            <a:ext cx="1376473" cy="1438274"/>
          </a:xfrm>
          <a:prstGeom prst="rect">
            <a:avLst/>
          </a:prstGeom>
          <a:noFill/>
          <a:ln>
            <a:noFill/>
          </a:ln>
        </p:spPr>
      </p:pic>
      <p:sp>
        <p:nvSpPr>
          <p:cNvPr id="127" name="Google Shape;127;p5"/>
          <p:cNvSpPr txBox="1"/>
          <p:nvPr/>
        </p:nvSpPr>
        <p:spPr>
          <a:xfrm>
            <a:off x="1466849" y="5886450"/>
            <a:ext cx="8772525"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4800">
                <a:solidFill>
                  <a:schemeClr val="dk1"/>
                </a:solidFill>
                <a:latin typeface="Calibri"/>
                <a:ea typeface="Calibri"/>
                <a:cs typeface="Calibri"/>
                <a:sym typeface="Calibri"/>
              </a:rPr>
              <a:t>Stretch</a:t>
            </a:r>
            <a:r>
              <a:rPr lang="en-GB" sz="4800">
                <a:solidFill>
                  <a:schemeClr val="dk1"/>
                </a:solidFill>
                <a:latin typeface="Calibri"/>
                <a:ea typeface="Calibri"/>
                <a:cs typeface="Calibri"/>
                <a:sym typeface="Calibri"/>
              </a:rPr>
              <a:t> : What Skills do you learn?</a:t>
            </a:r>
            <a:endParaRPr sz="4800">
              <a:solidFill>
                <a:schemeClr val="dk1"/>
              </a:solidFill>
              <a:latin typeface="Calibri"/>
              <a:ea typeface="Calibri"/>
              <a:cs typeface="Calibri"/>
              <a:sym typeface="Calibri"/>
            </a:endParaRPr>
          </a:p>
        </p:txBody>
      </p:sp>
      <p:pic>
        <p:nvPicPr>
          <p:cNvPr id="128" name="Google Shape;128;p5"/>
          <p:cNvPicPr preferRelativeResize="0"/>
          <p:nvPr/>
        </p:nvPicPr>
        <p:blipFill rotWithShape="1">
          <a:blip r:embed="rId5">
            <a:alphaModFix/>
          </a:blip>
          <a:srcRect b="0" l="0" r="0" t="0"/>
          <a:stretch/>
        </p:blipFill>
        <p:spPr>
          <a:xfrm>
            <a:off x="10158932" y="100011"/>
            <a:ext cx="1518717" cy="2414589"/>
          </a:xfrm>
          <a:prstGeom prst="rect">
            <a:avLst/>
          </a:prstGeom>
          <a:noFill/>
          <a:ln>
            <a:noFill/>
          </a:ln>
        </p:spPr>
      </p:pic>
      <p:sp>
        <p:nvSpPr>
          <p:cNvPr id="129" name="Google Shape;129;p5"/>
          <p:cNvSpPr/>
          <p:nvPr/>
        </p:nvSpPr>
        <p:spPr>
          <a:xfrm>
            <a:off x="1466849" y="5316974"/>
            <a:ext cx="538724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alibri"/>
                <a:ea typeface="Calibri"/>
                <a:cs typeface="Calibri"/>
                <a:sym typeface="Calibri"/>
              </a:rPr>
              <a:t>http://www.natre.org.uk/secondary/exploring-re-films/</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pic>
        <p:nvPicPr>
          <p:cNvPr id="135" name="Google Shape;135;p6"/>
          <p:cNvPicPr preferRelativeResize="0"/>
          <p:nvPr>
            <p:ph idx="1" type="body"/>
          </p:nvPr>
        </p:nvPicPr>
        <p:blipFill rotWithShape="1">
          <a:blip r:embed="rId3">
            <a:alphaModFix/>
          </a:blip>
          <a:srcRect b="0" l="0" r="0" t="0"/>
          <a:stretch/>
        </p:blipFill>
        <p:spPr>
          <a:xfrm>
            <a:off x="553261" y="180459"/>
            <a:ext cx="2113739" cy="2113739"/>
          </a:xfrm>
          <a:prstGeom prst="rect">
            <a:avLst/>
          </a:prstGeom>
          <a:noFill/>
          <a:ln>
            <a:noFill/>
          </a:ln>
        </p:spPr>
      </p:pic>
      <p:pic>
        <p:nvPicPr>
          <p:cNvPr id="136" name="Google Shape;136;p6"/>
          <p:cNvPicPr preferRelativeResize="0"/>
          <p:nvPr/>
        </p:nvPicPr>
        <p:blipFill rotWithShape="1">
          <a:blip r:embed="rId4">
            <a:alphaModFix/>
          </a:blip>
          <a:srcRect b="0" l="0" r="0" t="0"/>
          <a:stretch/>
        </p:blipFill>
        <p:spPr>
          <a:xfrm flipH="1">
            <a:off x="6469389" y="170599"/>
            <a:ext cx="1655438" cy="1658201"/>
          </a:xfrm>
          <a:prstGeom prst="rect">
            <a:avLst/>
          </a:prstGeom>
          <a:noFill/>
          <a:ln>
            <a:noFill/>
          </a:ln>
        </p:spPr>
      </p:pic>
      <p:pic>
        <p:nvPicPr>
          <p:cNvPr id="137" name="Google Shape;137;p6"/>
          <p:cNvPicPr preferRelativeResize="0"/>
          <p:nvPr>
            <p:ph idx="2" type="body"/>
          </p:nvPr>
        </p:nvPicPr>
        <p:blipFill rotWithShape="1">
          <a:blip r:embed="rId5">
            <a:alphaModFix/>
          </a:blip>
          <a:srcRect b="0" l="0" r="0" t="0"/>
          <a:stretch/>
        </p:blipFill>
        <p:spPr>
          <a:xfrm>
            <a:off x="3262544" y="222351"/>
            <a:ext cx="2585767" cy="1873703"/>
          </a:xfrm>
          <a:prstGeom prst="rect">
            <a:avLst/>
          </a:prstGeom>
          <a:noFill/>
          <a:ln>
            <a:noFill/>
          </a:ln>
        </p:spPr>
      </p:pic>
      <p:sp>
        <p:nvSpPr>
          <p:cNvPr id="138" name="Google Shape;138;p6"/>
          <p:cNvSpPr/>
          <p:nvPr/>
        </p:nvSpPr>
        <p:spPr>
          <a:xfrm>
            <a:off x="189389" y="2316422"/>
            <a:ext cx="2477612"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u="sng">
                <a:solidFill>
                  <a:schemeClr val="dk1"/>
                </a:solidFill>
                <a:latin typeface="Calibri"/>
                <a:ea typeface="Calibri"/>
                <a:cs typeface="Calibri"/>
                <a:sym typeface="Calibri"/>
              </a:rPr>
              <a:t>Question</a:t>
            </a:r>
            <a:r>
              <a:rPr lang="en-GB" sz="1800">
                <a:solidFill>
                  <a:schemeClr val="dk1"/>
                </a:solidFill>
                <a:latin typeface="Calibri"/>
                <a:ea typeface="Calibri"/>
                <a:cs typeface="Calibri"/>
                <a:sym typeface="Calibri"/>
              </a:rPr>
              <a:t> things around you </a:t>
            </a:r>
            <a:endParaRPr sz="1800">
              <a:solidFill>
                <a:schemeClr val="dk1"/>
              </a:solidFill>
              <a:latin typeface="Calibri"/>
              <a:ea typeface="Calibri"/>
              <a:cs typeface="Calibri"/>
              <a:sym typeface="Calibri"/>
            </a:endParaRPr>
          </a:p>
        </p:txBody>
      </p:sp>
      <p:sp>
        <p:nvSpPr>
          <p:cNvPr id="139" name="Google Shape;139;p6"/>
          <p:cNvSpPr/>
          <p:nvPr/>
        </p:nvSpPr>
        <p:spPr>
          <a:xfrm>
            <a:off x="3499945" y="2345316"/>
            <a:ext cx="1382110"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u="sng">
                <a:solidFill>
                  <a:schemeClr val="dk1"/>
                </a:solidFill>
                <a:latin typeface="Calibri"/>
                <a:ea typeface="Calibri"/>
                <a:cs typeface="Calibri"/>
                <a:sym typeface="Calibri"/>
              </a:rPr>
              <a:t>Think </a:t>
            </a:r>
            <a:r>
              <a:rPr lang="en-GB" sz="1800">
                <a:solidFill>
                  <a:schemeClr val="dk1"/>
                </a:solidFill>
                <a:latin typeface="Calibri"/>
                <a:ea typeface="Calibri"/>
                <a:cs typeface="Calibri"/>
                <a:sym typeface="Calibri"/>
              </a:rPr>
              <a:t>deeply</a:t>
            </a:r>
            <a:endParaRPr sz="1800">
              <a:solidFill>
                <a:schemeClr val="dk1"/>
              </a:solidFill>
              <a:latin typeface="Calibri"/>
              <a:ea typeface="Calibri"/>
              <a:cs typeface="Calibri"/>
              <a:sym typeface="Calibri"/>
            </a:endParaRPr>
          </a:p>
        </p:txBody>
      </p:sp>
      <p:sp>
        <p:nvSpPr>
          <p:cNvPr id="140" name="Google Shape;140;p6"/>
          <p:cNvSpPr/>
          <p:nvPr/>
        </p:nvSpPr>
        <p:spPr>
          <a:xfrm>
            <a:off x="5614598" y="2095565"/>
            <a:ext cx="3365024"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u="sng">
                <a:solidFill>
                  <a:schemeClr val="dk1"/>
                </a:solidFill>
                <a:latin typeface="Calibri"/>
                <a:ea typeface="Calibri"/>
                <a:cs typeface="Calibri"/>
                <a:sym typeface="Calibri"/>
              </a:rPr>
              <a:t>Know</a:t>
            </a:r>
            <a:r>
              <a:rPr lang="en-GB" sz="1800">
                <a:solidFill>
                  <a:schemeClr val="dk1"/>
                </a:solidFill>
                <a:latin typeface="Calibri"/>
                <a:ea typeface="Calibri"/>
                <a:cs typeface="Calibri"/>
                <a:sym typeface="Calibri"/>
              </a:rPr>
              <a:t> religious themes and world </a:t>
            </a:r>
            <a:endParaRPr/>
          </a:p>
          <a:p>
            <a:pPr indent="0" lvl="0" marL="0" marR="0" rtl="0" algn="ctr">
              <a:spcBef>
                <a:spcPts val="0"/>
              </a:spcBef>
              <a:spcAft>
                <a:spcPts val="0"/>
              </a:spcAft>
              <a:buNone/>
            </a:pPr>
            <a:r>
              <a:rPr lang="en-GB" sz="1800">
                <a:solidFill>
                  <a:schemeClr val="dk1"/>
                </a:solidFill>
                <a:latin typeface="Calibri"/>
                <a:ea typeface="Calibri"/>
                <a:cs typeface="Calibri"/>
                <a:sym typeface="Calibri"/>
              </a:rPr>
              <a:t>views</a:t>
            </a:r>
            <a:endParaRPr sz="1800">
              <a:solidFill>
                <a:schemeClr val="dk1"/>
              </a:solidFill>
              <a:latin typeface="Calibri"/>
              <a:ea typeface="Calibri"/>
              <a:cs typeface="Calibri"/>
              <a:sym typeface="Calibri"/>
            </a:endParaRPr>
          </a:p>
        </p:txBody>
      </p:sp>
      <p:pic>
        <p:nvPicPr>
          <p:cNvPr id="141" name="Google Shape;141;p6"/>
          <p:cNvPicPr preferRelativeResize="0"/>
          <p:nvPr/>
        </p:nvPicPr>
        <p:blipFill rotWithShape="1">
          <a:blip r:embed="rId6">
            <a:alphaModFix/>
          </a:blip>
          <a:srcRect b="0" l="0" r="0" t="0"/>
          <a:stretch/>
        </p:blipFill>
        <p:spPr>
          <a:xfrm>
            <a:off x="9403364" y="165201"/>
            <a:ext cx="2083785" cy="1798427"/>
          </a:xfrm>
          <a:prstGeom prst="rect">
            <a:avLst/>
          </a:prstGeom>
          <a:noFill/>
          <a:ln>
            <a:noFill/>
          </a:ln>
        </p:spPr>
      </p:pic>
      <p:sp>
        <p:nvSpPr>
          <p:cNvPr id="142" name="Google Shape;142;p6"/>
          <p:cNvSpPr/>
          <p:nvPr/>
        </p:nvSpPr>
        <p:spPr>
          <a:xfrm>
            <a:off x="9931361" y="2095565"/>
            <a:ext cx="1367397"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u="sng">
                <a:solidFill>
                  <a:schemeClr val="dk1"/>
                </a:solidFill>
                <a:latin typeface="Calibri"/>
                <a:ea typeface="Calibri"/>
                <a:cs typeface="Calibri"/>
                <a:sym typeface="Calibri"/>
              </a:rPr>
              <a:t>Reflect</a:t>
            </a:r>
            <a:r>
              <a:rPr lang="en-GB" sz="1800">
                <a:solidFill>
                  <a:schemeClr val="dk1"/>
                </a:solidFill>
                <a:latin typeface="Calibri"/>
                <a:ea typeface="Calibri"/>
                <a:cs typeface="Calibri"/>
                <a:sym typeface="Calibri"/>
              </a:rPr>
              <a:t> upon  key religious and world themes.</a:t>
            </a:r>
            <a:endParaRPr sz="1800">
              <a:solidFill>
                <a:schemeClr val="dk1"/>
              </a:solidFill>
              <a:latin typeface="Calibri"/>
              <a:ea typeface="Calibri"/>
              <a:cs typeface="Calibri"/>
              <a:sym typeface="Calibri"/>
            </a:endParaRPr>
          </a:p>
        </p:txBody>
      </p:sp>
      <p:pic>
        <p:nvPicPr>
          <p:cNvPr id="143" name="Google Shape;143;p6"/>
          <p:cNvPicPr preferRelativeResize="0"/>
          <p:nvPr/>
        </p:nvPicPr>
        <p:blipFill rotWithShape="1">
          <a:blip r:embed="rId7">
            <a:alphaModFix/>
          </a:blip>
          <a:srcRect b="0" l="0" r="0" t="0"/>
          <a:stretch/>
        </p:blipFill>
        <p:spPr>
          <a:xfrm>
            <a:off x="696260" y="3905250"/>
            <a:ext cx="1463869" cy="1795527"/>
          </a:xfrm>
          <a:prstGeom prst="rect">
            <a:avLst/>
          </a:prstGeom>
          <a:noFill/>
          <a:ln>
            <a:noFill/>
          </a:ln>
        </p:spPr>
      </p:pic>
      <p:sp>
        <p:nvSpPr>
          <p:cNvPr id="144" name="Google Shape;144;p6"/>
          <p:cNvSpPr/>
          <p:nvPr/>
        </p:nvSpPr>
        <p:spPr>
          <a:xfrm>
            <a:off x="305029" y="5840160"/>
            <a:ext cx="2610202"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u="sng">
                <a:solidFill>
                  <a:schemeClr val="dk1"/>
                </a:solidFill>
                <a:latin typeface="Calibri"/>
                <a:ea typeface="Calibri"/>
                <a:cs typeface="Calibri"/>
                <a:sym typeface="Calibri"/>
              </a:rPr>
              <a:t>Understand </a:t>
            </a:r>
            <a:r>
              <a:rPr lang="en-GB" sz="1800" u="none">
                <a:solidFill>
                  <a:schemeClr val="dk1"/>
                </a:solidFill>
                <a:latin typeface="Calibri"/>
                <a:ea typeface="Calibri"/>
                <a:cs typeface="Calibri"/>
                <a:sym typeface="Calibri"/>
              </a:rPr>
              <a:t> </a:t>
            </a:r>
            <a:endParaRPr/>
          </a:p>
          <a:p>
            <a:pPr indent="0" lvl="0" marL="0" marR="0" rtl="0" algn="ctr">
              <a:spcBef>
                <a:spcPts val="0"/>
              </a:spcBef>
              <a:spcAft>
                <a:spcPts val="0"/>
              </a:spcAft>
              <a:buNone/>
            </a:pPr>
            <a:r>
              <a:rPr lang="en-GB" sz="1800">
                <a:solidFill>
                  <a:schemeClr val="dk1"/>
                </a:solidFill>
                <a:latin typeface="Calibri"/>
                <a:ea typeface="Calibri"/>
                <a:cs typeface="Calibri"/>
                <a:sym typeface="Calibri"/>
              </a:rPr>
              <a:t>Diversity and Individuality</a:t>
            </a:r>
            <a:endParaRPr sz="1800" u="sng">
              <a:solidFill>
                <a:schemeClr val="dk1"/>
              </a:solidFill>
              <a:latin typeface="Calibri"/>
              <a:ea typeface="Calibri"/>
              <a:cs typeface="Calibri"/>
              <a:sym typeface="Calibri"/>
            </a:endParaRPr>
          </a:p>
        </p:txBody>
      </p:sp>
      <p:pic>
        <p:nvPicPr>
          <p:cNvPr id="145" name="Google Shape;145;p6"/>
          <p:cNvPicPr preferRelativeResize="0"/>
          <p:nvPr/>
        </p:nvPicPr>
        <p:blipFill rotWithShape="1">
          <a:blip r:embed="rId8">
            <a:alphaModFix/>
          </a:blip>
          <a:srcRect b="0" l="0" r="0" t="0"/>
          <a:stretch/>
        </p:blipFill>
        <p:spPr>
          <a:xfrm>
            <a:off x="3332528" y="3914411"/>
            <a:ext cx="2277658" cy="1777203"/>
          </a:xfrm>
          <a:prstGeom prst="rect">
            <a:avLst/>
          </a:prstGeom>
          <a:noFill/>
          <a:ln>
            <a:noFill/>
          </a:ln>
        </p:spPr>
      </p:pic>
      <p:sp>
        <p:nvSpPr>
          <p:cNvPr id="146" name="Google Shape;146;p6"/>
          <p:cNvSpPr/>
          <p:nvPr/>
        </p:nvSpPr>
        <p:spPr>
          <a:xfrm>
            <a:off x="3219966" y="5851020"/>
            <a:ext cx="2772939"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u="sng">
                <a:solidFill>
                  <a:schemeClr val="dk1"/>
                </a:solidFill>
                <a:latin typeface="Calibri"/>
                <a:ea typeface="Calibri"/>
                <a:cs typeface="Calibri"/>
                <a:sym typeface="Calibri"/>
              </a:rPr>
              <a:t>Interpret</a:t>
            </a:r>
            <a:r>
              <a:rPr lang="en-GB" sz="1800" u="sng">
                <a:solidFill>
                  <a:schemeClr val="dk1"/>
                </a:solidFill>
                <a:latin typeface="Calibri"/>
                <a:ea typeface="Calibri"/>
                <a:cs typeface="Calibri"/>
                <a:sym typeface="Calibri"/>
              </a:rPr>
              <a:t> </a:t>
            </a:r>
            <a:endParaRPr/>
          </a:p>
          <a:p>
            <a:pPr indent="0" lvl="0" marL="0" marR="0" rtl="0" algn="ctr">
              <a:spcBef>
                <a:spcPts val="0"/>
              </a:spcBef>
              <a:spcAft>
                <a:spcPts val="0"/>
              </a:spcAft>
              <a:buNone/>
            </a:pPr>
            <a:r>
              <a:rPr lang="en-GB" sz="1800" u="sng">
                <a:solidFill>
                  <a:schemeClr val="dk1"/>
                </a:solidFill>
                <a:latin typeface="Calibri"/>
                <a:ea typeface="Calibri"/>
                <a:cs typeface="Calibri"/>
                <a:sym typeface="Calibri"/>
              </a:rPr>
              <a:t> </a:t>
            </a:r>
            <a:r>
              <a:rPr lang="en-GB" sz="1800">
                <a:solidFill>
                  <a:schemeClr val="dk1"/>
                </a:solidFill>
                <a:latin typeface="Calibri"/>
                <a:ea typeface="Calibri"/>
                <a:cs typeface="Calibri"/>
                <a:sym typeface="Calibri"/>
              </a:rPr>
              <a:t>different beliefs</a:t>
            </a:r>
            <a:r>
              <a:rPr lang="en-GB" sz="1800">
                <a:solidFill>
                  <a:schemeClr val="dk1"/>
                </a:solidFill>
                <a:latin typeface="Calibri"/>
                <a:ea typeface="Calibri"/>
                <a:cs typeface="Calibri"/>
                <a:sym typeface="Calibri"/>
              </a:rPr>
              <a:t> and ideas</a:t>
            </a:r>
            <a:r>
              <a:rPr lang="en-GB"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p:txBody>
      </p:sp>
      <p:pic>
        <p:nvPicPr>
          <p:cNvPr id="147" name="Google Shape;147;p6"/>
          <p:cNvPicPr preferRelativeResize="0"/>
          <p:nvPr/>
        </p:nvPicPr>
        <p:blipFill rotWithShape="1">
          <a:blip r:embed="rId9">
            <a:alphaModFix/>
          </a:blip>
          <a:srcRect b="0" l="0" r="0" t="0"/>
          <a:stretch/>
        </p:blipFill>
        <p:spPr>
          <a:xfrm>
            <a:off x="6379012" y="4299476"/>
            <a:ext cx="2222299" cy="1551544"/>
          </a:xfrm>
          <a:prstGeom prst="rect">
            <a:avLst/>
          </a:prstGeom>
          <a:noFill/>
          <a:ln>
            <a:noFill/>
          </a:ln>
        </p:spPr>
      </p:pic>
      <p:sp>
        <p:nvSpPr>
          <p:cNvPr id="148" name="Google Shape;148;p6"/>
          <p:cNvSpPr/>
          <p:nvPr/>
        </p:nvSpPr>
        <p:spPr>
          <a:xfrm>
            <a:off x="6297640" y="5982666"/>
            <a:ext cx="2790828"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u="sng">
                <a:solidFill>
                  <a:schemeClr val="dk1"/>
                </a:solidFill>
                <a:latin typeface="Calibri"/>
                <a:ea typeface="Calibri"/>
                <a:cs typeface="Calibri"/>
                <a:sym typeface="Calibri"/>
              </a:rPr>
              <a:t>Assess and link</a:t>
            </a:r>
            <a:endParaRPr/>
          </a:p>
          <a:p>
            <a:pPr indent="0" lvl="0" marL="0" marR="0" rtl="0" algn="ctr">
              <a:spcBef>
                <a:spcPts val="0"/>
              </a:spcBef>
              <a:spcAft>
                <a:spcPts val="0"/>
              </a:spcAft>
              <a:buNone/>
            </a:pPr>
            <a:r>
              <a:rPr lang="en-GB" sz="1800" u="sng">
                <a:solidFill>
                  <a:schemeClr val="dk1"/>
                </a:solidFill>
                <a:latin typeface="Calibri"/>
                <a:ea typeface="Calibri"/>
                <a:cs typeface="Calibri"/>
                <a:sym typeface="Calibri"/>
              </a:rPr>
              <a:t> </a:t>
            </a:r>
            <a:r>
              <a:rPr lang="en-GB" sz="1800">
                <a:solidFill>
                  <a:schemeClr val="dk1"/>
                </a:solidFill>
                <a:latin typeface="Calibri"/>
                <a:ea typeface="Calibri"/>
                <a:cs typeface="Calibri"/>
                <a:sym typeface="Calibri"/>
              </a:rPr>
              <a:t>different views and themes</a:t>
            </a:r>
            <a:endParaRPr sz="1800">
              <a:solidFill>
                <a:schemeClr val="dk1"/>
              </a:solidFill>
              <a:latin typeface="Calibri"/>
              <a:ea typeface="Calibri"/>
              <a:cs typeface="Calibri"/>
              <a:sym typeface="Calibri"/>
            </a:endParaRPr>
          </a:p>
        </p:txBody>
      </p:sp>
      <p:pic>
        <p:nvPicPr>
          <p:cNvPr id="149" name="Google Shape;149;p6"/>
          <p:cNvPicPr preferRelativeResize="0"/>
          <p:nvPr/>
        </p:nvPicPr>
        <p:blipFill rotWithShape="1">
          <a:blip r:embed="rId10">
            <a:alphaModFix/>
          </a:blip>
          <a:srcRect b="0" l="0" r="0" t="0"/>
          <a:stretch/>
        </p:blipFill>
        <p:spPr>
          <a:xfrm>
            <a:off x="9544050" y="4063605"/>
            <a:ext cx="2142020" cy="1514475"/>
          </a:xfrm>
          <a:prstGeom prst="rect">
            <a:avLst/>
          </a:prstGeom>
          <a:noFill/>
          <a:ln>
            <a:noFill/>
          </a:ln>
        </p:spPr>
      </p:pic>
      <p:sp>
        <p:nvSpPr>
          <p:cNvPr id="150" name="Google Shape;150;p6"/>
          <p:cNvSpPr/>
          <p:nvPr/>
        </p:nvSpPr>
        <p:spPr>
          <a:xfrm>
            <a:off x="9544050" y="5851020"/>
            <a:ext cx="2342694"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u="sng">
                <a:solidFill>
                  <a:schemeClr val="dk1"/>
                </a:solidFill>
                <a:latin typeface="Calibri"/>
                <a:ea typeface="Calibri"/>
                <a:cs typeface="Calibri"/>
                <a:sym typeface="Calibri"/>
              </a:rPr>
              <a:t>Demonstrate</a:t>
            </a:r>
            <a:r>
              <a:rPr lang="en-GB" sz="1800">
                <a:solidFill>
                  <a:schemeClr val="dk1"/>
                </a:solidFill>
                <a:latin typeface="Calibri"/>
                <a:ea typeface="Calibri"/>
                <a:cs typeface="Calibri"/>
                <a:sym typeface="Calibri"/>
              </a:rPr>
              <a:t> your learning in an academic way</a:t>
            </a:r>
            <a:endParaRPr sz="1800">
              <a:solidFill>
                <a:schemeClr val="dk1"/>
              </a:solidFill>
              <a:latin typeface="Calibri"/>
              <a:ea typeface="Calibri"/>
              <a:cs typeface="Calibri"/>
              <a:sym typeface="Calibri"/>
            </a:endParaRPr>
          </a:p>
        </p:txBody>
      </p:sp>
      <p:sp>
        <p:nvSpPr>
          <p:cNvPr id="151" name="Google Shape;151;p6"/>
          <p:cNvSpPr txBox="1"/>
          <p:nvPr/>
        </p:nvSpPr>
        <p:spPr>
          <a:xfrm>
            <a:off x="4471357" y="2962753"/>
            <a:ext cx="4443396" cy="10156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6000">
                <a:solidFill>
                  <a:srgbClr val="FF0000"/>
                </a:solidFill>
                <a:latin typeface="Candara"/>
                <a:ea typeface="Candara"/>
                <a:cs typeface="Candara"/>
                <a:sym typeface="Candara"/>
              </a:rPr>
              <a:t> R.W. -SKILLS</a:t>
            </a:r>
            <a:endParaRPr sz="6000">
              <a:solidFill>
                <a:srgbClr val="FF0000"/>
              </a:solidFill>
              <a:latin typeface="Candara"/>
              <a:ea typeface="Candara"/>
              <a:cs typeface="Candara"/>
              <a:sym typeface="Candara"/>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g1f7200072a1_0_0"/>
          <p:cNvSpPr txBox="1"/>
          <p:nvPr>
            <p:ph type="title"/>
          </p:nvPr>
        </p:nvSpPr>
        <p:spPr>
          <a:xfrm>
            <a:off x="838200" y="365125"/>
            <a:ext cx="10515600" cy="13257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lang="en-GB"/>
              <a:t>C</a:t>
            </a:r>
            <a:r>
              <a:rPr lang="en-GB"/>
              <a:t>ontext for open exploration of religion and belief</a:t>
            </a:r>
            <a:endParaRPr/>
          </a:p>
        </p:txBody>
      </p:sp>
      <p:pic>
        <p:nvPicPr>
          <p:cNvPr id="158" name="Google Shape;158;g1f7200072a1_0_0"/>
          <p:cNvPicPr preferRelativeResize="0"/>
          <p:nvPr/>
        </p:nvPicPr>
        <p:blipFill>
          <a:blip r:embed="rId3">
            <a:alphaModFix/>
          </a:blip>
          <a:stretch>
            <a:fillRect/>
          </a:stretch>
        </p:blipFill>
        <p:spPr>
          <a:xfrm>
            <a:off x="3021600" y="1377500"/>
            <a:ext cx="5472401" cy="52509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7"/>
          <p:cNvSpPr/>
          <p:nvPr/>
        </p:nvSpPr>
        <p:spPr>
          <a:xfrm>
            <a:off x="778137" y="379075"/>
            <a:ext cx="10635726" cy="1446550"/>
          </a:xfrm>
          <a:prstGeom prst="rect">
            <a:avLst/>
          </a:prstGeom>
          <a:solidFill>
            <a:schemeClr val="lt1"/>
          </a:solid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8800">
                <a:solidFill>
                  <a:srgbClr val="00B0F0"/>
                </a:solidFill>
                <a:latin typeface="Ribeye"/>
                <a:ea typeface="Ribeye"/>
                <a:cs typeface="Ribeye"/>
                <a:sym typeface="Ribeye"/>
              </a:rPr>
              <a:t>To Question</a:t>
            </a:r>
            <a:endParaRPr b="1" sz="8800">
              <a:solidFill>
                <a:srgbClr val="00B0F0"/>
              </a:solidFill>
              <a:latin typeface="Ribeye"/>
              <a:ea typeface="Ribeye"/>
              <a:cs typeface="Ribeye"/>
              <a:sym typeface="Ribeye"/>
            </a:endParaRPr>
          </a:p>
        </p:txBody>
      </p:sp>
      <p:sp>
        <p:nvSpPr>
          <p:cNvPr descr="Image" id="164" name="Google Shape;164;p7"/>
          <p:cNvSpPr/>
          <p:nvPr/>
        </p:nvSpPr>
        <p:spPr>
          <a:xfrm>
            <a:off x="63500"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65" name="Google Shape;165;p7"/>
          <p:cNvSpPr txBox="1"/>
          <p:nvPr>
            <p:ph idx="4294967295" type="body"/>
          </p:nvPr>
        </p:nvSpPr>
        <p:spPr>
          <a:xfrm>
            <a:off x="778137" y="2275137"/>
            <a:ext cx="5910046" cy="4256291"/>
          </a:xfrm>
          <a:prstGeom prst="rect">
            <a:avLst/>
          </a:prstGeom>
          <a:solidFill>
            <a:srgbClr val="BBD6EE"/>
          </a:solidFill>
          <a:ln cap="flat" cmpd="sng" w="38100">
            <a:solidFill>
              <a:srgbClr val="BBD6EE"/>
            </a:solidFill>
            <a:prstDash val="solid"/>
            <a:round/>
            <a:headEnd len="sm" w="sm" type="none"/>
            <a:tailEnd len="sm" w="sm" type="none"/>
          </a:ln>
        </p:spPr>
        <p:txBody>
          <a:bodyPr anchorCtr="0" anchor="t" bIns="45700" lIns="91425" spcFirstLastPara="1" rIns="91425" wrap="square" tIns="45700">
            <a:normAutofit fontScale="47500" lnSpcReduction="20000"/>
          </a:bodyPr>
          <a:lstStyle/>
          <a:p>
            <a:pPr indent="0" lvl="0" marL="0" marR="0" rtl="0" algn="ctr">
              <a:lnSpc>
                <a:spcPct val="90000"/>
              </a:lnSpc>
              <a:spcBef>
                <a:spcPts val="0"/>
              </a:spcBef>
              <a:spcAft>
                <a:spcPts val="0"/>
              </a:spcAft>
              <a:buClr>
                <a:schemeClr val="dk1"/>
              </a:buClr>
              <a:buSzPct val="100000"/>
              <a:buFont typeface="Arial"/>
              <a:buNone/>
            </a:pPr>
            <a:r>
              <a:t/>
            </a:r>
            <a:endParaRPr b="0" i="0" sz="3100" u="none" cap="none" strike="noStrike">
              <a:solidFill>
                <a:schemeClr val="dk1"/>
              </a:solidFill>
              <a:latin typeface="Calibri"/>
              <a:ea typeface="Calibri"/>
              <a:cs typeface="Calibri"/>
              <a:sym typeface="Calibri"/>
            </a:endParaRPr>
          </a:p>
          <a:p>
            <a:pPr indent="0" lvl="0" marL="0" marR="0" rtl="0" algn="ctr">
              <a:lnSpc>
                <a:spcPct val="90000"/>
              </a:lnSpc>
              <a:spcBef>
                <a:spcPts val="1000"/>
              </a:spcBef>
              <a:spcAft>
                <a:spcPts val="0"/>
              </a:spcAft>
              <a:buClr>
                <a:schemeClr val="dk1"/>
              </a:buClr>
              <a:buSzPct val="100000"/>
              <a:buFont typeface="Arial"/>
              <a:buNone/>
            </a:pPr>
            <a:r>
              <a:rPr b="0" i="0" lang="en-GB" sz="4400" u="none" cap="none" strike="noStrike">
                <a:solidFill>
                  <a:schemeClr val="dk1"/>
                </a:solidFill>
                <a:latin typeface="Candara"/>
                <a:ea typeface="Candara"/>
                <a:cs typeface="Candara"/>
                <a:sym typeface="Candara"/>
              </a:rPr>
              <a:t>All humans have questions. When you are small, questions are very simple e.g  What is ..? . As your questioning skills develop they become more complicated e.g how, why. </a:t>
            </a:r>
            <a:endParaRPr/>
          </a:p>
          <a:p>
            <a:pPr indent="0" lvl="0" marL="0" marR="0" rtl="0" algn="ctr">
              <a:lnSpc>
                <a:spcPct val="90000"/>
              </a:lnSpc>
              <a:spcBef>
                <a:spcPts val="1000"/>
              </a:spcBef>
              <a:spcAft>
                <a:spcPts val="0"/>
              </a:spcAft>
              <a:buClr>
                <a:schemeClr val="dk1"/>
              </a:buClr>
              <a:buSzPct val="100000"/>
              <a:buFont typeface="Arial"/>
              <a:buNone/>
            </a:pPr>
            <a:r>
              <a:rPr b="0" i="0" lang="en-GB" sz="4400" u="none" cap="none" strike="noStrike">
                <a:solidFill>
                  <a:schemeClr val="dk1"/>
                </a:solidFill>
                <a:latin typeface="Candara"/>
                <a:ea typeface="Candara"/>
                <a:cs typeface="Candara"/>
                <a:sym typeface="Candara"/>
              </a:rPr>
              <a:t>It is important to always ask questions as this is how we learn individually and as societies.</a:t>
            </a:r>
            <a:endParaRPr/>
          </a:p>
          <a:p>
            <a:pPr indent="0" lvl="0" marL="0" marR="0" rtl="0" algn="ctr">
              <a:lnSpc>
                <a:spcPct val="90000"/>
              </a:lnSpc>
              <a:spcBef>
                <a:spcPts val="1000"/>
              </a:spcBef>
              <a:spcAft>
                <a:spcPts val="0"/>
              </a:spcAft>
              <a:buClr>
                <a:schemeClr val="dk1"/>
              </a:buClr>
              <a:buSzPct val="100000"/>
              <a:buFont typeface="Arial"/>
              <a:buNone/>
            </a:pPr>
            <a:r>
              <a:rPr b="0" i="0" lang="en-GB" sz="4400" u="none" cap="none" strike="noStrike">
                <a:solidFill>
                  <a:schemeClr val="dk1"/>
                </a:solidFill>
                <a:latin typeface="Candara"/>
                <a:ea typeface="Candara"/>
                <a:cs typeface="Candara"/>
                <a:sym typeface="Candara"/>
              </a:rPr>
              <a:t> Just as engineers may try to answer the question “How can we build the fastest car?” </a:t>
            </a:r>
            <a:endParaRPr/>
          </a:p>
          <a:p>
            <a:pPr indent="0" lvl="0" marL="0" marR="0" rtl="0" algn="ctr">
              <a:lnSpc>
                <a:spcPct val="90000"/>
              </a:lnSpc>
              <a:spcBef>
                <a:spcPts val="1000"/>
              </a:spcBef>
              <a:spcAft>
                <a:spcPts val="0"/>
              </a:spcAft>
              <a:buClr>
                <a:schemeClr val="dk1"/>
              </a:buClr>
              <a:buSzPct val="100000"/>
              <a:buFont typeface="Arial"/>
              <a:buNone/>
            </a:pPr>
            <a:r>
              <a:rPr b="0" i="0" lang="en-GB" sz="4400" u="none" cap="none" strike="noStrike">
                <a:solidFill>
                  <a:schemeClr val="dk1"/>
                </a:solidFill>
                <a:latin typeface="Candara"/>
                <a:ea typeface="Candara"/>
                <a:cs typeface="Candara"/>
                <a:sym typeface="Candara"/>
              </a:rPr>
              <a:t>Religion and World views helps you to answer the various mysteries of life. </a:t>
            </a:r>
            <a:endParaRPr/>
          </a:p>
          <a:p>
            <a:pPr indent="0" lvl="0" marL="0" marR="0" rtl="0" algn="ctr">
              <a:lnSpc>
                <a:spcPct val="90000"/>
              </a:lnSpc>
              <a:spcBef>
                <a:spcPts val="1000"/>
              </a:spcBef>
              <a:spcAft>
                <a:spcPts val="0"/>
              </a:spcAft>
              <a:buClr>
                <a:schemeClr val="dk1"/>
              </a:buClr>
              <a:buSzPct val="100000"/>
              <a:buFont typeface="Arial"/>
              <a:buNone/>
            </a:pPr>
            <a:r>
              <a:t/>
            </a:r>
            <a:endParaRPr b="0" i="0" sz="4400" u="none" cap="none" strike="noStrike">
              <a:solidFill>
                <a:schemeClr val="dk1"/>
              </a:solidFill>
              <a:latin typeface="Candara"/>
              <a:ea typeface="Candara"/>
              <a:cs typeface="Candara"/>
              <a:sym typeface="Candara"/>
            </a:endParaRPr>
          </a:p>
          <a:p>
            <a:pPr indent="0" lvl="0" marL="0" marR="0" rtl="0" algn="ctr">
              <a:lnSpc>
                <a:spcPct val="90000"/>
              </a:lnSpc>
              <a:spcBef>
                <a:spcPts val="1000"/>
              </a:spcBef>
              <a:spcAft>
                <a:spcPts val="0"/>
              </a:spcAft>
              <a:buClr>
                <a:schemeClr val="dk1"/>
              </a:buClr>
              <a:buSzPct val="100000"/>
              <a:buFont typeface="Arial"/>
              <a:buNone/>
            </a:pPr>
            <a:r>
              <a:rPr b="0" i="0" lang="en-GB" sz="3100" u="none" cap="none" strike="noStrike">
                <a:solidFill>
                  <a:schemeClr val="dk1"/>
                </a:solidFill>
                <a:latin typeface="Calibri"/>
                <a:ea typeface="Calibri"/>
                <a:cs typeface="Calibri"/>
                <a:sym typeface="Calibri"/>
              </a:rPr>
              <a:t> </a:t>
            </a:r>
            <a:endParaRPr/>
          </a:p>
        </p:txBody>
      </p:sp>
      <p:sp>
        <p:nvSpPr>
          <p:cNvPr descr="Image" id="166" name="Google Shape;166;p7"/>
          <p:cNvSpPr/>
          <p:nvPr/>
        </p:nvSpPr>
        <p:spPr>
          <a:xfrm>
            <a:off x="215900" y="7937"/>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67" name="Google Shape;167;p7"/>
          <p:cNvPicPr preferRelativeResize="0"/>
          <p:nvPr/>
        </p:nvPicPr>
        <p:blipFill rotWithShape="1">
          <a:blip r:embed="rId3">
            <a:alphaModFix/>
          </a:blip>
          <a:srcRect b="0" l="0" r="0" t="0"/>
          <a:stretch/>
        </p:blipFill>
        <p:spPr>
          <a:xfrm>
            <a:off x="8839200" y="2078929"/>
            <a:ext cx="1682932" cy="1682932"/>
          </a:xfrm>
          <a:prstGeom prst="rect">
            <a:avLst/>
          </a:prstGeom>
          <a:noFill/>
          <a:ln>
            <a:noFill/>
          </a:ln>
        </p:spPr>
      </p:pic>
      <p:sp>
        <p:nvSpPr>
          <p:cNvPr id="168" name="Google Shape;168;p7"/>
          <p:cNvSpPr txBox="1"/>
          <p:nvPr/>
        </p:nvSpPr>
        <p:spPr>
          <a:xfrm>
            <a:off x="7785462" y="3876940"/>
            <a:ext cx="4049486" cy="181588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2800">
                <a:solidFill>
                  <a:srgbClr val="FF0000"/>
                </a:solidFill>
                <a:latin typeface="Calibri"/>
                <a:ea typeface="Calibri"/>
                <a:cs typeface="Calibri"/>
                <a:sym typeface="Calibri"/>
              </a:rPr>
              <a:t>Can You list 5 complex questions </a:t>
            </a:r>
            <a:endParaRPr/>
          </a:p>
          <a:p>
            <a:pPr indent="0" lvl="0" marL="0" marR="0" rtl="0" algn="ctr">
              <a:spcBef>
                <a:spcPts val="0"/>
              </a:spcBef>
              <a:spcAft>
                <a:spcPts val="0"/>
              </a:spcAft>
              <a:buNone/>
            </a:pPr>
            <a:r>
              <a:rPr lang="en-GB" sz="2800">
                <a:solidFill>
                  <a:srgbClr val="FF0000"/>
                </a:solidFill>
                <a:latin typeface="Calibri"/>
                <a:ea typeface="Calibri"/>
                <a:cs typeface="Calibri"/>
                <a:sym typeface="Calibri"/>
              </a:rPr>
              <a:t>You would most like the answers too?</a:t>
            </a:r>
            <a:endParaRPr sz="2800">
              <a:solidFill>
                <a:srgbClr val="FF0000"/>
              </a:solidFill>
              <a:latin typeface="Calibri"/>
              <a:ea typeface="Calibri"/>
              <a:cs typeface="Calibri"/>
              <a:sym typeface="Calibri"/>
            </a:endParaRPr>
          </a:p>
        </p:txBody>
      </p:sp>
      <p:pic>
        <p:nvPicPr>
          <p:cNvPr id="169" name="Google Shape;169;p7"/>
          <p:cNvPicPr preferRelativeResize="0"/>
          <p:nvPr/>
        </p:nvPicPr>
        <p:blipFill rotWithShape="1">
          <a:blip r:embed="rId4">
            <a:alphaModFix/>
          </a:blip>
          <a:srcRect b="0" l="0" r="0" t="0"/>
          <a:stretch/>
        </p:blipFill>
        <p:spPr>
          <a:xfrm>
            <a:off x="8141619" y="5934655"/>
            <a:ext cx="863646" cy="923345"/>
          </a:xfrm>
          <a:prstGeom prst="rect">
            <a:avLst/>
          </a:prstGeom>
          <a:noFill/>
          <a:ln>
            <a:noFill/>
          </a:ln>
        </p:spPr>
      </p:pic>
      <p:sp>
        <p:nvSpPr>
          <p:cNvPr id="170" name="Google Shape;170;p7"/>
          <p:cNvSpPr txBox="1"/>
          <p:nvPr/>
        </p:nvSpPr>
        <p:spPr>
          <a:xfrm>
            <a:off x="7907384" y="6257891"/>
            <a:ext cx="411149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000">
                <a:solidFill>
                  <a:srgbClr val="FF00FF"/>
                </a:solidFill>
                <a:latin typeface="Calibri"/>
                <a:ea typeface="Calibri"/>
                <a:cs typeface="Calibri"/>
                <a:sym typeface="Calibri"/>
              </a:rPr>
              <a:t>A               Pink Point Opportunity  </a:t>
            </a:r>
            <a:endParaRPr sz="2000">
              <a:solidFill>
                <a:srgbClr val="FF00FF"/>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8"/>
          <p:cNvSpPr/>
          <p:nvPr/>
        </p:nvSpPr>
        <p:spPr>
          <a:xfrm>
            <a:off x="778137" y="379075"/>
            <a:ext cx="10635726" cy="1446550"/>
          </a:xfrm>
          <a:prstGeom prst="rect">
            <a:avLst/>
          </a:prstGeom>
          <a:no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8800">
                <a:solidFill>
                  <a:srgbClr val="00B0F0"/>
                </a:solidFill>
                <a:latin typeface="Ribeye"/>
                <a:ea typeface="Ribeye"/>
                <a:cs typeface="Ribeye"/>
                <a:sym typeface="Ribeye"/>
              </a:rPr>
              <a:t>Questions !</a:t>
            </a:r>
            <a:endParaRPr b="1" sz="8800">
              <a:solidFill>
                <a:srgbClr val="00B0F0"/>
              </a:solidFill>
              <a:latin typeface="Ribeye"/>
              <a:ea typeface="Ribeye"/>
              <a:cs typeface="Ribeye"/>
              <a:sym typeface="Ribeye"/>
            </a:endParaRPr>
          </a:p>
        </p:txBody>
      </p:sp>
      <p:sp>
        <p:nvSpPr>
          <p:cNvPr descr="Image" id="176" name="Google Shape;176;p8"/>
          <p:cNvSpPr/>
          <p:nvPr/>
        </p:nvSpPr>
        <p:spPr>
          <a:xfrm>
            <a:off x="63500"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77" name="Google Shape;177;p8"/>
          <p:cNvSpPr txBox="1"/>
          <p:nvPr>
            <p:ph idx="4294967295" type="body"/>
          </p:nvPr>
        </p:nvSpPr>
        <p:spPr>
          <a:xfrm>
            <a:off x="778137" y="2396625"/>
            <a:ext cx="4287838" cy="3759200"/>
          </a:xfrm>
          <a:prstGeom prst="rect">
            <a:avLst/>
          </a:prstGeom>
          <a:solidFill>
            <a:srgbClr val="FBE4D4"/>
          </a:solidFill>
          <a:ln cap="flat" cmpd="sng" w="38100">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2800"/>
              <a:buFont typeface="Arial"/>
              <a:buNone/>
            </a:pPr>
            <a:r>
              <a:t/>
            </a:r>
            <a:endParaRPr b="0" i="0" sz="2800" u="none" cap="none" strike="noStrike">
              <a:solidFill>
                <a:schemeClr val="dk1"/>
              </a:solidFill>
              <a:latin typeface="Calibri"/>
              <a:ea typeface="Calibri"/>
              <a:cs typeface="Calibri"/>
              <a:sym typeface="Calibri"/>
            </a:endParaRPr>
          </a:p>
          <a:p>
            <a:pPr indent="0" lvl="0" marL="0" marR="0" rtl="0" algn="ctr">
              <a:lnSpc>
                <a:spcPct val="90000"/>
              </a:lnSpc>
              <a:spcBef>
                <a:spcPts val="1000"/>
              </a:spcBef>
              <a:spcAft>
                <a:spcPts val="0"/>
              </a:spcAft>
              <a:buClr>
                <a:schemeClr val="dk1"/>
              </a:buClr>
              <a:buSzPts val="2800"/>
              <a:buFont typeface="Arial"/>
              <a:buNone/>
            </a:pPr>
            <a:r>
              <a:t/>
            </a:r>
            <a:endParaRPr b="0" i="0" sz="2800" u="none" cap="none" strike="noStrike">
              <a:solidFill>
                <a:schemeClr val="dk1"/>
              </a:solidFill>
              <a:latin typeface="Calibri"/>
              <a:ea typeface="Calibri"/>
              <a:cs typeface="Calibri"/>
              <a:sym typeface="Calibri"/>
            </a:endParaRPr>
          </a:p>
          <a:p>
            <a:pPr indent="0" lvl="0" marL="0" marR="0" rtl="0" algn="ctr">
              <a:lnSpc>
                <a:spcPct val="90000"/>
              </a:lnSpc>
              <a:spcBef>
                <a:spcPts val="1000"/>
              </a:spcBef>
              <a:spcAft>
                <a:spcPts val="0"/>
              </a:spcAft>
              <a:buClr>
                <a:schemeClr val="dk1"/>
              </a:buClr>
              <a:buSzPts val="2800"/>
              <a:buFont typeface="Arial"/>
              <a:buNone/>
            </a:pPr>
            <a:r>
              <a:t/>
            </a:r>
            <a:endParaRPr b="0" i="0" sz="2800" u="none" cap="none" strike="noStrike">
              <a:solidFill>
                <a:schemeClr val="dk1"/>
              </a:solidFill>
              <a:latin typeface="Calibri"/>
              <a:ea typeface="Calibri"/>
              <a:cs typeface="Calibri"/>
              <a:sym typeface="Calibri"/>
            </a:endParaRPr>
          </a:p>
          <a:p>
            <a:pPr indent="0" lvl="0" marL="0" marR="0" rtl="0" algn="ctr">
              <a:lnSpc>
                <a:spcPct val="90000"/>
              </a:lnSpc>
              <a:spcBef>
                <a:spcPts val="1000"/>
              </a:spcBef>
              <a:spcAft>
                <a:spcPts val="0"/>
              </a:spcAft>
              <a:buClr>
                <a:schemeClr val="dk1"/>
              </a:buClr>
              <a:buSzPts val="2800"/>
              <a:buFont typeface="Arial"/>
              <a:buNone/>
            </a:pPr>
            <a:r>
              <a:rPr b="0" i="0" lang="en-GB" sz="2800" u="none" cap="none" strike="noStrike">
                <a:solidFill>
                  <a:schemeClr val="dk1"/>
                </a:solidFill>
                <a:latin typeface="Calibri"/>
                <a:ea typeface="Calibri"/>
                <a:cs typeface="Calibri"/>
                <a:sym typeface="Calibri"/>
              </a:rPr>
              <a:t>What is this an image of?</a:t>
            </a:r>
            <a:endParaRPr/>
          </a:p>
        </p:txBody>
      </p:sp>
      <p:pic>
        <p:nvPicPr>
          <p:cNvPr descr="2_3" id="178" name="Google Shape;178;p8"/>
          <p:cNvPicPr preferRelativeResize="0"/>
          <p:nvPr/>
        </p:nvPicPr>
        <p:blipFill rotWithShape="1">
          <a:blip r:embed="rId3">
            <a:alphaModFix/>
          </a:blip>
          <a:srcRect b="0" l="0" r="0" t="0"/>
          <a:stretch/>
        </p:blipFill>
        <p:spPr>
          <a:xfrm>
            <a:off x="5751095" y="1986118"/>
            <a:ext cx="5269831" cy="4726757"/>
          </a:xfrm>
          <a:prstGeom prst="rect">
            <a:avLst/>
          </a:prstGeom>
          <a:noFill/>
          <a:ln>
            <a:noFill/>
          </a:ln>
        </p:spPr>
      </p:pic>
      <p:sp>
        <p:nvSpPr>
          <p:cNvPr id="179" name="Google Shape;179;p8"/>
          <p:cNvSpPr txBox="1"/>
          <p:nvPr/>
        </p:nvSpPr>
        <p:spPr>
          <a:xfrm>
            <a:off x="778137" y="2396625"/>
            <a:ext cx="4287838" cy="3759200"/>
          </a:xfrm>
          <a:prstGeom prst="rect">
            <a:avLst/>
          </a:prstGeom>
          <a:solidFill>
            <a:srgbClr val="BBD6EE"/>
          </a:solidFill>
          <a:ln cap="flat" cmpd="sng" w="38100">
            <a:solidFill>
              <a:schemeClr val="dk1"/>
            </a:solidFill>
            <a:prstDash val="solid"/>
            <a:round/>
            <a:headEnd len="sm" w="sm" type="none"/>
            <a:tailEnd len="sm" w="sm" type="none"/>
          </a:ln>
        </p:spPr>
        <p:txBody>
          <a:bodyPr anchorCtr="0" anchor="t" bIns="45700" lIns="91425" spcFirstLastPara="1" rIns="91425" wrap="square" tIns="45700">
            <a:normAutofit fontScale="70000" lnSpcReduction="20000"/>
          </a:bodyPr>
          <a:lstStyle/>
          <a:p>
            <a:pPr indent="0" lvl="0" marL="0" marR="0" rtl="0" algn="ctr">
              <a:lnSpc>
                <a:spcPct val="90000"/>
              </a:lnSpc>
              <a:spcBef>
                <a:spcPts val="0"/>
              </a:spcBef>
              <a:spcAft>
                <a:spcPts val="0"/>
              </a:spcAft>
              <a:buClr>
                <a:schemeClr val="dk1"/>
              </a:buClr>
              <a:buSzPct val="100000"/>
              <a:buFont typeface="Arial"/>
              <a:buNone/>
            </a:pPr>
            <a:r>
              <a:rPr lang="en-GB" sz="2800">
                <a:solidFill>
                  <a:schemeClr val="dk1"/>
                </a:solidFill>
                <a:latin typeface="Calibri"/>
                <a:ea typeface="Calibri"/>
                <a:cs typeface="Calibri"/>
                <a:sym typeface="Calibri"/>
              </a:rPr>
              <a:t>So Is it:</a:t>
            </a:r>
            <a:endParaRPr/>
          </a:p>
          <a:p>
            <a:pPr indent="0" lvl="0" marL="0" marR="0" rtl="0" algn="ctr">
              <a:lnSpc>
                <a:spcPct val="90000"/>
              </a:lnSpc>
              <a:spcBef>
                <a:spcPts val="1000"/>
              </a:spcBef>
              <a:spcAft>
                <a:spcPts val="0"/>
              </a:spcAft>
              <a:buClr>
                <a:schemeClr val="dk1"/>
              </a:buClr>
              <a:buSzPct val="100000"/>
              <a:buFont typeface="Arial"/>
              <a:buNone/>
            </a:pPr>
            <a:r>
              <a:rPr lang="en-GB" sz="2800">
                <a:solidFill>
                  <a:schemeClr val="dk1"/>
                </a:solidFill>
                <a:latin typeface="Calibri"/>
                <a:ea typeface="Calibri"/>
                <a:cs typeface="Calibri"/>
                <a:sym typeface="Calibri"/>
              </a:rPr>
              <a:t> Two white faces in conversation?</a:t>
            </a:r>
            <a:endParaRPr/>
          </a:p>
          <a:p>
            <a:pPr indent="0" lvl="0" marL="0" marR="0" rtl="0" algn="ctr">
              <a:lnSpc>
                <a:spcPct val="90000"/>
              </a:lnSpc>
              <a:spcBef>
                <a:spcPts val="1000"/>
              </a:spcBef>
              <a:spcAft>
                <a:spcPts val="0"/>
              </a:spcAft>
              <a:buClr>
                <a:schemeClr val="dk1"/>
              </a:buClr>
              <a:buSzPct val="100000"/>
              <a:buFont typeface="Arial"/>
              <a:buNone/>
            </a:pPr>
            <a:r>
              <a:rPr lang="en-GB" sz="2800">
                <a:solidFill>
                  <a:schemeClr val="dk1"/>
                </a:solidFill>
                <a:latin typeface="Calibri"/>
                <a:ea typeface="Calibri"/>
                <a:cs typeface="Calibri"/>
                <a:sym typeface="Calibri"/>
              </a:rPr>
              <a:t>Two black bodies sat down back to back?</a:t>
            </a:r>
            <a:endParaRPr/>
          </a:p>
          <a:p>
            <a:pPr indent="0" lvl="0" marL="0" marR="0" rtl="0" algn="ctr">
              <a:lnSpc>
                <a:spcPct val="90000"/>
              </a:lnSpc>
              <a:spcBef>
                <a:spcPts val="1000"/>
              </a:spcBef>
              <a:spcAft>
                <a:spcPts val="0"/>
              </a:spcAft>
              <a:buClr>
                <a:schemeClr val="dk1"/>
              </a:buClr>
              <a:buSzPct val="100000"/>
              <a:buFont typeface="Arial"/>
              <a:buNone/>
            </a:pPr>
            <a:r>
              <a:rPr lang="en-GB" sz="2800">
                <a:solidFill>
                  <a:schemeClr val="dk1"/>
                </a:solidFill>
                <a:latin typeface="Calibri"/>
                <a:ea typeface="Calibri"/>
                <a:cs typeface="Calibri"/>
                <a:sym typeface="Calibri"/>
              </a:rPr>
              <a:t>A bird bath?</a:t>
            </a:r>
            <a:endParaRPr/>
          </a:p>
          <a:p>
            <a:pPr indent="0" lvl="0" marL="0" marR="0" rtl="0" algn="ctr">
              <a:lnSpc>
                <a:spcPct val="90000"/>
              </a:lnSpc>
              <a:spcBef>
                <a:spcPts val="1000"/>
              </a:spcBef>
              <a:spcAft>
                <a:spcPts val="0"/>
              </a:spcAft>
              <a:buClr>
                <a:schemeClr val="dk1"/>
              </a:buClr>
              <a:buSzPct val="100000"/>
              <a:buFont typeface="Arial"/>
              <a:buNone/>
            </a:pPr>
            <a:r>
              <a:rPr lang="en-GB" sz="2800">
                <a:solidFill>
                  <a:schemeClr val="dk1"/>
                </a:solidFill>
                <a:latin typeface="Calibri"/>
                <a:ea typeface="Calibri"/>
                <a:cs typeface="Calibri"/>
                <a:sym typeface="Calibri"/>
              </a:rPr>
              <a:t>A candlestick?</a:t>
            </a:r>
            <a:endParaRPr/>
          </a:p>
          <a:p>
            <a:pPr indent="0" lvl="0" marL="0" marR="0" rtl="0" algn="ctr">
              <a:lnSpc>
                <a:spcPct val="90000"/>
              </a:lnSpc>
              <a:spcBef>
                <a:spcPts val="1000"/>
              </a:spcBef>
              <a:spcAft>
                <a:spcPts val="0"/>
              </a:spcAft>
              <a:buClr>
                <a:schemeClr val="dk1"/>
              </a:buClr>
              <a:buSzPct val="100000"/>
              <a:buFont typeface="Arial"/>
              <a:buNone/>
            </a:pPr>
            <a:r>
              <a:rPr lang="en-GB" sz="2800">
                <a:solidFill>
                  <a:schemeClr val="dk1"/>
                </a:solidFill>
                <a:latin typeface="Calibri"/>
                <a:ea typeface="Calibri"/>
                <a:cs typeface="Calibri"/>
                <a:sym typeface="Calibri"/>
              </a:rPr>
              <a:t>The Holy Grail?</a:t>
            </a:r>
            <a:endParaRPr/>
          </a:p>
          <a:p>
            <a:pPr indent="0" lvl="0" marL="0" marR="0" rtl="0" algn="ctr">
              <a:lnSpc>
                <a:spcPct val="90000"/>
              </a:lnSpc>
              <a:spcBef>
                <a:spcPts val="1000"/>
              </a:spcBef>
              <a:spcAft>
                <a:spcPts val="0"/>
              </a:spcAft>
              <a:buClr>
                <a:schemeClr val="dk1"/>
              </a:buClr>
              <a:buSzPct val="100000"/>
              <a:buFont typeface="Arial"/>
              <a:buNone/>
            </a:pPr>
            <a:r>
              <a:t/>
            </a:r>
            <a:endParaRPr sz="2800">
              <a:solidFill>
                <a:schemeClr val="dk1"/>
              </a:solidFill>
              <a:latin typeface="Calibri"/>
              <a:ea typeface="Calibri"/>
              <a:cs typeface="Calibri"/>
              <a:sym typeface="Calibri"/>
            </a:endParaRPr>
          </a:p>
          <a:p>
            <a:pPr indent="0" lvl="0" marL="0" marR="0" rtl="0" algn="ctr">
              <a:lnSpc>
                <a:spcPct val="90000"/>
              </a:lnSpc>
              <a:spcBef>
                <a:spcPts val="1000"/>
              </a:spcBef>
              <a:spcAft>
                <a:spcPts val="0"/>
              </a:spcAft>
              <a:buClr>
                <a:schemeClr val="dk1"/>
              </a:buClr>
              <a:buSzPct val="100000"/>
              <a:buFont typeface="Arial"/>
              <a:buNone/>
            </a:pPr>
            <a:r>
              <a:rPr lang="en-GB" sz="2800">
                <a:solidFill>
                  <a:schemeClr val="dk1"/>
                </a:solidFill>
                <a:latin typeface="Calibri"/>
                <a:ea typeface="Calibri"/>
                <a:cs typeface="Calibri"/>
                <a:sym typeface="Calibri"/>
              </a:rPr>
              <a:t>Or can you think higher and deeper..</a:t>
            </a:r>
            <a:endParaRPr/>
          </a:p>
          <a:p>
            <a:pPr indent="0" lvl="0" marL="0" marR="0" rtl="0" algn="ctr">
              <a:lnSpc>
                <a:spcPct val="90000"/>
              </a:lnSpc>
              <a:spcBef>
                <a:spcPts val="1000"/>
              </a:spcBef>
              <a:spcAft>
                <a:spcPts val="0"/>
              </a:spcAft>
              <a:buClr>
                <a:schemeClr val="dk1"/>
              </a:buClr>
              <a:buSzPct val="100000"/>
              <a:buFont typeface="Arial"/>
              <a:buNone/>
            </a:pPr>
            <a:r>
              <a:rPr lang="en-GB" sz="2800">
                <a:solidFill>
                  <a:schemeClr val="dk1"/>
                </a:solidFill>
                <a:latin typeface="Calibri"/>
                <a:ea typeface="Calibri"/>
                <a:cs typeface="Calibri"/>
                <a:sym typeface="Calibri"/>
              </a:rPr>
              <a:t>Could it be </a:t>
            </a:r>
            <a:endParaRPr/>
          </a:p>
          <a:p>
            <a:pPr indent="0" lvl="0" marL="0" marR="0" rtl="0" algn="ctr">
              <a:lnSpc>
                <a:spcPct val="90000"/>
              </a:lnSpc>
              <a:spcBef>
                <a:spcPts val="1000"/>
              </a:spcBef>
              <a:spcAft>
                <a:spcPts val="0"/>
              </a:spcAft>
              <a:buClr>
                <a:schemeClr val="dk1"/>
              </a:buClr>
              <a:buSzPct val="100000"/>
              <a:buFont typeface="Arial"/>
              <a:buNone/>
            </a:pPr>
            <a:r>
              <a:rPr lang="en-GB" sz="2800">
                <a:solidFill>
                  <a:schemeClr val="dk1"/>
                </a:solidFill>
                <a:latin typeface="Calibri"/>
                <a:ea typeface="Calibri"/>
                <a:cs typeface="Calibri"/>
                <a:sym typeface="Calibri"/>
              </a:rPr>
              <a:t> something else?</a:t>
            </a:r>
            <a:endParaRPr/>
          </a:p>
          <a:p>
            <a:pPr indent="0" lvl="0" marL="0" marR="0" rtl="0" algn="ctr">
              <a:lnSpc>
                <a:spcPct val="90000"/>
              </a:lnSpc>
              <a:spcBef>
                <a:spcPts val="1000"/>
              </a:spcBef>
              <a:spcAft>
                <a:spcPts val="0"/>
              </a:spcAft>
              <a:buClr>
                <a:schemeClr val="dk1"/>
              </a:buClr>
              <a:buSzPct val="100000"/>
              <a:buFont typeface="Arial"/>
              <a:buNone/>
            </a:pPr>
            <a:r>
              <a:t/>
            </a:r>
            <a:endParaRPr sz="2800">
              <a:solidFill>
                <a:schemeClr val="dk1"/>
              </a:solidFill>
              <a:latin typeface="Calibri"/>
              <a:ea typeface="Calibri"/>
              <a:cs typeface="Calibri"/>
              <a:sym typeface="Calibri"/>
            </a:endParaRPr>
          </a:p>
        </p:txBody>
      </p:sp>
      <p:pic>
        <p:nvPicPr>
          <p:cNvPr id="180" name="Google Shape;180;p8"/>
          <p:cNvPicPr preferRelativeResize="0"/>
          <p:nvPr/>
        </p:nvPicPr>
        <p:blipFill rotWithShape="1">
          <a:blip r:embed="rId4">
            <a:alphaModFix/>
          </a:blip>
          <a:srcRect b="0" l="0" r="0" t="0"/>
          <a:stretch/>
        </p:blipFill>
        <p:spPr>
          <a:xfrm>
            <a:off x="4257675" y="5382767"/>
            <a:ext cx="597390" cy="638684"/>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9"/>
                                        </p:tgtEl>
                                        <p:attrNameLst>
                                          <p:attrName>style.visibility</p:attrName>
                                        </p:attrNameLst>
                                      </p:cBhvr>
                                      <p:to>
                                        <p:strVal val="visible"/>
                                      </p:to>
                                    </p:set>
                                    <p:animEffect filter="fade" transition="in">
                                      <p:cBhvr>
                                        <p:cTn dur="1000"/>
                                        <p:tgtEl>
                                          <p:spTgt spid="17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9"/>
          <p:cNvSpPr/>
          <p:nvPr/>
        </p:nvSpPr>
        <p:spPr>
          <a:xfrm>
            <a:off x="778137" y="379075"/>
            <a:ext cx="10635726" cy="1200329"/>
          </a:xfrm>
          <a:prstGeom prst="rect">
            <a:avLst/>
          </a:prstGeom>
          <a:no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7200">
                <a:solidFill>
                  <a:srgbClr val="00B0F0"/>
                </a:solidFill>
                <a:latin typeface="Ribeye"/>
                <a:ea typeface="Ribeye"/>
                <a:cs typeface="Ribeye"/>
                <a:sym typeface="Ribeye"/>
              </a:rPr>
              <a:t>To Think Deeply</a:t>
            </a:r>
            <a:endParaRPr b="1" sz="7200">
              <a:solidFill>
                <a:srgbClr val="00B0F0"/>
              </a:solidFill>
              <a:latin typeface="Ribeye"/>
              <a:ea typeface="Ribeye"/>
              <a:cs typeface="Ribeye"/>
              <a:sym typeface="Ribeye"/>
            </a:endParaRPr>
          </a:p>
        </p:txBody>
      </p:sp>
      <p:sp>
        <p:nvSpPr>
          <p:cNvPr descr="Image" id="186" name="Google Shape;186;p9"/>
          <p:cNvSpPr/>
          <p:nvPr/>
        </p:nvSpPr>
        <p:spPr>
          <a:xfrm>
            <a:off x="63500"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87" name="Google Shape;187;p9"/>
          <p:cNvSpPr txBox="1"/>
          <p:nvPr/>
        </p:nvSpPr>
        <p:spPr>
          <a:xfrm>
            <a:off x="5315201" y="2664492"/>
            <a:ext cx="6098662" cy="2983832"/>
          </a:xfrm>
          <a:prstGeom prst="rect">
            <a:avLst/>
          </a:prstGeom>
          <a:solidFill>
            <a:srgbClr val="BBD6EE"/>
          </a:solidFill>
          <a:ln cap="flat" cmpd="sng" w="28575">
            <a:solidFill>
              <a:schemeClr val="dk1"/>
            </a:solidFill>
            <a:prstDash val="solid"/>
            <a:round/>
            <a:headEnd len="sm" w="sm" type="none"/>
            <a:tailEnd len="sm" w="sm" type="none"/>
          </a:ln>
        </p:spPr>
        <p:txBody>
          <a:bodyPr anchorCtr="0" anchor="t" bIns="45700" lIns="91425" spcFirstLastPara="1" rIns="91425" wrap="square" tIns="45700">
            <a:normAutofit lnSpcReduction="10000"/>
          </a:bodyPr>
          <a:lstStyle/>
          <a:p>
            <a:pPr indent="0" lvl="0" marL="0" marR="0" rtl="0" algn="ctr">
              <a:lnSpc>
                <a:spcPct val="90000"/>
              </a:lnSpc>
              <a:spcBef>
                <a:spcPts val="0"/>
              </a:spcBef>
              <a:spcAft>
                <a:spcPts val="0"/>
              </a:spcAft>
              <a:buClr>
                <a:schemeClr val="dk1"/>
              </a:buClr>
              <a:buSzPts val="2800"/>
              <a:buFont typeface="Arial"/>
              <a:buNone/>
            </a:pPr>
            <a:r>
              <a:rPr lang="en-GB" sz="2800">
                <a:solidFill>
                  <a:schemeClr val="dk1"/>
                </a:solidFill>
                <a:latin typeface="Candara"/>
                <a:ea typeface="Candara"/>
                <a:cs typeface="Candara"/>
                <a:sym typeface="Candara"/>
              </a:rPr>
              <a:t>RE is very subjective- This means different people have different ideas on what is right or wrong. </a:t>
            </a:r>
            <a:endParaRPr/>
          </a:p>
          <a:p>
            <a:pPr indent="0" lvl="0" marL="0" marR="0" rtl="0" algn="ctr">
              <a:lnSpc>
                <a:spcPct val="90000"/>
              </a:lnSpc>
              <a:spcBef>
                <a:spcPts val="1000"/>
              </a:spcBef>
              <a:spcAft>
                <a:spcPts val="0"/>
              </a:spcAft>
              <a:buClr>
                <a:schemeClr val="dk1"/>
              </a:buClr>
              <a:buSzPts val="2800"/>
              <a:buFont typeface="Arial"/>
              <a:buNone/>
            </a:pPr>
            <a:r>
              <a:rPr lang="en-GB" sz="2800">
                <a:solidFill>
                  <a:schemeClr val="dk1"/>
                </a:solidFill>
                <a:latin typeface="Candara"/>
                <a:ea typeface="Candara"/>
                <a:cs typeface="Candara"/>
                <a:sym typeface="Candara"/>
              </a:rPr>
              <a:t>We want you to develop and question your opinions on a variety of religious and world views</a:t>
            </a:r>
            <a:endParaRPr/>
          </a:p>
          <a:p>
            <a:pPr indent="0" lvl="0" marL="0" marR="0" rtl="0" algn="ctr">
              <a:lnSpc>
                <a:spcPct val="90000"/>
              </a:lnSpc>
              <a:spcBef>
                <a:spcPts val="1000"/>
              </a:spcBef>
              <a:spcAft>
                <a:spcPts val="0"/>
              </a:spcAft>
              <a:buClr>
                <a:schemeClr val="dk1"/>
              </a:buClr>
              <a:buSzPts val="2800"/>
              <a:buFont typeface="Arial"/>
              <a:buNone/>
            </a:pPr>
            <a:r>
              <a:rPr lang="en-GB" sz="2800">
                <a:solidFill>
                  <a:schemeClr val="dk1"/>
                </a:solidFill>
                <a:latin typeface="Candara"/>
                <a:ea typeface="Candara"/>
                <a:cs typeface="Candara"/>
                <a:sym typeface="Candara"/>
              </a:rPr>
              <a:t>Let’s Think More Deeply </a:t>
            </a:r>
            <a:endParaRPr sz="2800">
              <a:solidFill>
                <a:schemeClr val="dk1"/>
              </a:solidFill>
              <a:latin typeface="Candara"/>
              <a:ea typeface="Candara"/>
              <a:cs typeface="Candara"/>
              <a:sym typeface="Candara"/>
            </a:endParaRPr>
          </a:p>
        </p:txBody>
      </p:sp>
      <p:pic>
        <p:nvPicPr>
          <p:cNvPr id="188" name="Google Shape;188;p9"/>
          <p:cNvPicPr preferRelativeResize="0"/>
          <p:nvPr/>
        </p:nvPicPr>
        <p:blipFill rotWithShape="1">
          <a:blip r:embed="rId3">
            <a:alphaModFix/>
          </a:blip>
          <a:srcRect b="0" l="0" r="0" t="0"/>
          <a:stretch/>
        </p:blipFill>
        <p:spPr>
          <a:xfrm>
            <a:off x="-45874" y="2333625"/>
            <a:ext cx="4574385" cy="3314699"/>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10"/>
          <p:cNvSpPr/>
          <p:nvPr/>
        </p:nvSpPr>
        <p:spPr>
          <a:xfrm>
            <a:off x="778137" y="379075"/>
            <a:ext cx="6609252" cy="2462213"/>
          </a:xfrm>
          <a:prstGeom prst="rect">
            <a:avLst/>
          </a:prstGeom>
          <a:no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7700">
                <a:solidFill>
                  <a:srgbClr val="00B0F0"/>
                </a:solidFill>
                <a:latin typeface="Ribeye"/>
                <a:ea typeface="Ribeye"/>
                <a:cs typeface="Ribeye"/>
                <a:sym typeface="Ribeye"/>
              </a:rPr>
              <a:t>To Think </a:t>
            </a:r>
            <a:endParaRPr/>
          </a:p>
          <a:p>
            <a:pPr indent="0" lvl="0" marL="0" marR="0" rtl="0" algn="ctr">
              <a:spcBef>
                <a:spcPts val="0"/>
              </a:spcBef>
              <a:spcAft>
                <a:spcPts val="0"/>
              </a:spcAft>
              <a:buNone/>
            </a:pPr>
            <a:r>
              <a:rPr b="1" lang="en-GB" sz="7700">
                <a:solidFill>
                  <a:srgbClr val="00B0F0"/>
                </a:solidFill>
                <a:latin typeface="Ribeye"/>
                <a:ea typeface="Ribeye"/>
                <a:cs typeface="Ribeye"/>
                <a:sym typeface="Ribeye"/>
              </a:rPr>
              <a:t>Deeply</a:t>
            </a:r>
            <a:endParaRPr b="1" sz="7700">
              <a:solidFill>
                <a:srgbClr val="00B0F0"/>
              </a:solidFill>
              <a:latin typeface="Ribeye"/>
              <a:ea typeface="Ribeye"/>
              <a:cs typeface="Ribeye"/>
              <a:sym typeface="Ribeye"/>
            </a:endParaRPr>
          </a:p>
        </p:txBody>
      </p:sp>
      <p:sp>
        <p:nvSpPr>
          <p:cNvPr descr="Image" id="194" name="Google Shape;194;p10"/>
          <p:cNvSpPr/>
          <p:nvPr/>
        </p:nvSpPr>
        <p:spPr>
          <a:xfrm>
            <a:off x="63500"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95" name="Google Shape;195;p10"/>
          <p:cNvPicPr preferRelativeResize="0"/>
          <p:nvPr/>
        </p:nvPicPr>
        <p:blipFill rotWithShape="1">
          <a:blip r:embed="rId3">
            <a:alphaModFix/>
          </a:blip>
          <a:srcRect b="0" l="0" r="0" t="0"/>
          <a:stretch/>
        </p:blipFill>
        <p:spPr>
          <a:xfrm>
            <a:off x="7494484" y="601878"/>
            <a:ext cx="4480948" cy="5645385"/>
          </a:xfrm>
          <a:prstGeom prst="rect">
            <a:avLst/>
          </a:prstGeom>
          <a:noFill/>
          <a:ln>
            <a:noFill/>
          </a:ln>
        </p:spPr>
      </p:pic>
      <p:sp>
        <p:nvSpPr>
          <p:cNvPr id="196" name="Google Shape;196;p10"/>
          <p:cNvSpPr txBox="1"/>
          <p:nvPr/>
        </p:nvSpPr>
        <p:spPr>
          <a:xfrm>
            <a:off x="694717" y="3176486"/>
            <a:ext cx="4931020" cy="2950612"/>
          </a:xfrm>
          <a:prstGeom prst="rect">
            <a:avLst/>
          </a:prstGeom>
          <a:solidFill>
            <a:srgbClr val="BBD6EE"/>
          </a:solidFill>
          <a:ln cap="flat" cmpd="sng" w="2857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2800"/>
              <a:buFont typeface="Arial"/>
              <a:buNone/>
            </a:pPr>
            <a:r>
              <a:rPr lang="en-GB" sz="2800">
                <a:solidFill>
                  <a:schemeClr val="dk1"/>
                </a:solidFill>
                <a:latin typeface="Candara"/>
                <a:ea typeface="Candara"/>
                <a:cs typeface="Candara"/>
                <a:sym typeface="Candara"/>
              </a:rPr>
              <a:t>There are at least 20 faces in this image- animals have faces and there are a number in the clouds- </a:t>
            </a:r>
            <a:endParaRPr/>
          </a:p>
          <a:p>
            <a:pPr indent="0" lvl="0" marL="0" marR="0" rtl="0" algn="ctr">
              <a:lnSpc>
                <a:spcPct val="90000"/>
              </a:lnSpc>
              <a:spcBef>
                <a:spcPts val="1000"/>
              </a:spcBef>
              <a:spcAft>
                <a:spcPts val="0"/>
              </a:spcAft>
              <a:buClr>
                <a:schemeClr val="dk1"/>
              </a:buClr>
              <a:buSzPts val="2800"/>
              <a:buFont typeface="Arial"/>
              <a:buNone/>
            </a:pPr>
            <a:r>
              <a:rPr lang="en-GB" sz="2800">
                <a:solidFill>
                  <a:schemeClr val="dk1"/>
                </a:solidFill>
                <a:latin typeface="Candara"/>
                <a:ea typeface="Candara"/>
                <a:cs typeface="Candara"/>
                <a:sym typeface="Candara"/>
              </a:rPr>
              <a:t>How many can you see?</a:t>
            </a:r>
            <a:endParaRPr/>
          </a:p>
          <a:p>
            <a:pPr indent="0" lvl="0" marL="0" marR="0" rtl="0" algn="ctr">
              <a:lnSpc>
                <a:spcPct val="90000"/>
              </a:lnSpc>
              <a:spcBef>
                <a:spcPts val="1000"/>
              </a:spcBef>
              <a:spcAft>
                <a:spcPts val="0"/>
              </a:spcAft>
              <a:buClr>
                <a:schemeClr val="dk1"/>
              </a:buClr>
              <a:buSzPts val="2800"/>
              <a:buFont typeface="Arial"/>
              <a:buNone/>
            </a:pPr>
            <a:r>
              <a:rPr lang="en-GB" sz="2800">
                <a:solidFill>
                  <a:schemeClr val="dk1"/>
                </a:solidFill>
                <a:latin typeface="Candara"/>
                <a:ea typeface="Candara"/>
                <a:cs typeface="Candara"/>
                <a:sym typeface="Candara"/>
              </a:rPr>
              <a:t>Can you find anymore?</a:t>
            </a:r>
            <a:endParaRPr/>
          </a:p>
          <a:p>
            <a:pPr indent="0" lvl="0" marL="0" marR="0" rtl="0" algn="ctr">
              <a:lnSpc>
                <a:spcPct val="90000"/>
              </a:lnSpc>
              <a:spcBef>
                <a:spcPts val="1000"/>
              </a:spcBef>
              <a:spcAft>
                <a:spcPts val="0"/>
              </a:spcAft>
              <a:buClr>
                <a:schemeClr val="dk1"/>
              </a:buClr>
              <a:buSzPts val="2800"/>
              <a:buFont typeface="Arial"/>
              <a:buNone/>
            </a:pPr>
            <a:r>
              <a:t/>
            </a:r>
            <a:endParaRPr sz="2800">
              <a:solidFill>
                <a:schemeClr val="dk1"/>
              </a:solidFill>
              <a:latin typeface="Calibri"/>
              <a:ea typeface="Calibri"/>
              <a:cs typeface="Calibri"/>
              <a:sym typeface="Calibri"/>
            </a:endParaRPr>
          </a:p>
        </p:txBody>
      </p:sp>
      <p:sp>
        <p:nvSpPr>
          <p:cNvPr id="197" name="Google Shape;197;p10"/>
          <p:cNvSpPr txBox="1"/>
          <p:nvPr/>
        </p:nvSpPr>
        <p:spPr>
          <a:xfrm>
            <a:off x="517472" y="6251772"/>
            <a:ext cx="5578528"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rgbClr val="FF00FF"/>
                </a:solidFill>
                <a:latin typeface="Calibri"/>
                <a:ea typeface="Calibri"/>
                <a:cs typeface="Calibri"/>
                <a:sym typeface="Calibri"/>
              </a:rPr>
              <a:t>A            Pink Point Opportunity  </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98" name="Google Shape;198;p10"/>
          <p:cNvPicPr preferRelativeResize="0"/>
          <p:nvPr/>
        </p:nvPicPr>
        <p:blipFill rotWithShape="1">
          <a:blip r:embed="rId4">
            <a:alphaModFix/>
          </a:blip>
          <a:srcRect b="0" l="0" r="0" t="0"/>
          <a:stretch/>
        </p:blipFill>
        <p:spPr>
          <a:xfrm>
            <a:off x="778137" y="6201121"/>
            <a:ext cx="614409" cy="656879"/>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6"/>
                                        </p:tgtEl>
                                        <p:attrNameLst>
                                          <p:attrName>style.visibility</p:attrName>
                                        </p:attrNameLst>
                                      </p:cBhvr>
                                      <p:to>
                                        <p:strVal val="visible"/>
                                      </p:to>
                                    </p:set>
                                    <p:anim calcmode="lin" valueType="num">
                                      <p:cBhvr additive="base">
                                        <p:cTn dur="500"/>
                                        <p:tgtEl>
                                          <p:spTgt spid="19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11"/>
          <p:cNvSpPr/>
          <p:nvPr/>
        </p:nvSpPr>
        <p:spPr>
          <a:xfrm>
            <a:off x="778137" y="379075"/>
            <a:ext cx="10635726" cy="1446550"/>
          </a:xfrm>
          <a:prstGeom prst="rect">
            <a:avLst/>
          </a:prstGeom>
          <a:no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8800">
                <a:solidFill>
                  <a:srgbClr val="00B0F0"/>
                </a:solidFill>
                <a:latin typeface="Ribeye"/>
                <a:ea typeface="Ribeye"/>
                <a:cs typeface="Ribeye"/>
                <a:sym typeface="Ribeye"/>
              </a:rPr>
              <a:t>To Know</a:t>
            </a:r>
            <a:endParaRPr b="1" sz="8800">
              <a:solidFill>
                <a:srgbClr val="00B0F0"/>
              </a:solidFill>
              <a:latin typeface="Ribeye"/>
              <a:ea typeface="Ribeye"/>
              <a:cs typeface="Ribeye"/>
              <a:sym typeface="Ribeye"/>
            </a:endParaRPr>
          </a:p>
        </p:txBody>
      </p:sp>
      <p:sp>
        <p:nvSpPr>
          <p:cNvPr descr="Image" id="204" name="Google Shape;204;p11"/>
          <p:cNvSpPr/>
          <p:nvPr/>
        </p:nvSpPr>
        <p:spPr>
          <a:xfrm>
            <a:off x="63500"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05" name="Google Shape;205;p11"/>
          <p:cNvSpPr txBox="1"/>
          <p:nvPr/>
        </p:nvSpPr>
        <p:spPr>
          <a:xfrm>
            <a:off x="1040420" y="2330259"/>
            <a:ext cx="3468828" cy="2152093"/>
          </a:xfrm>
          <a:prstGeom prst="rect">
            <a:avLst/>
          </a:prstGeom>
          <a:solidFill>
            <a:srgbClr val="9CC2E5"/>
          </a:solidFill>
          <a:ln cap="flat" cmpd="sng" w="2857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2800"/>
              <a:buFont typeface="Arial"/>
              <a:buNone/>
            </a:pPr>
            <a:r>
              <a:t/>
            </a:r>
            <a:endParaRPr sz="2800">
              <a:solidFill>
                <a:schemeClr val="dk1"/>
              </a:solidFill>
              <a:latin typeface="Calibri"/>
              <a:ea typeface="Calibri"/>
              <a:cs typeface="Calibri"/>
              <a:sym typeface="Calibri"/>
            </a:endParaRPr>
          </a:p>
          <a:p>
            <a:pPr indent="0" lvl="0" marL="0" marR="0" rtl="0" algn="ctr">
              <a:lnSpc>
                <a:spcPct val="90000"/>
              </a:lnSpc>
              <a:spcBef>
                <a:spcPts val="1000"/>
              </a:spcBef>
              <a:spcAft>
                <a:spcPts val="0"/>
              </a:spcAft>
              <a:buClr>
                <a:schemeClr val="dk1"/>
              </a:buClr>
              <a:buSzPts val="2800"/>
              <a:buFont typeface="Arial"/>
              <a:buNone/>
            </a:pPr>
            <a:r>
              <a:rPr lang="en-GB" sz="2800">
                <a:solidFill>
                  <a:schemeClr val="dk1"/>
                </a:solidFill>
                <a:latin typeface="Candara"/>
                <a:ea typeface="Candara"/>
                <a:cs typeface="Candara"/>
                <a:sym typeface="Candara"/>
              </a:rPr>
              <a:t>What does this quote mean?</a:t>
            </a:r>
            <a:endParaRPr/>
          </a:p>
          <a:p>
            <a:pPr indent="0" lvl="0" marL="0" marR="0" rtl="0" algn="ctr">
              <a:lnSpc>
                <a:spcPct val="90000"/>
              </a:lnSpc>
              <a:spcBef>
                <a:spcPts val="1000"/>
              </a:spcBef>
              <a:spcAft>
                <a:spcPts val="0"/>
              </a:spcAft>
              <a:buClr>
                <a:schemeClr val="dk1"/>
              </a:buClr>
              <a:buSzPts val="2800"/>
              <a:buFont typeface="Arial"/>
              <a:buNone/>
            </a:pPr>
            <a:r>
              <a:t/>
            </a:r>
            <a:endParaRPr sz="2800">
              <a:solidFill>
                <a:schemeClr val="dk1"/>
              </a:solidFill>
              <a:latin typeface="Calibri"/>
              <a:ea typeface="Calibri"/>
              <a:cs typeface="Calibri"/>
              <a:sym typeface="Calibri"/>
            </a:endParaRPr>
          </a:p>
          <a:p>
            <a:pPr indent="0" lvl="0" marL="0" marR="0" rtl="0" algn="ctr">
              <a:lnSpc>
                <a:spcPct val="90000"/>
              </a:lnSpc>
              <a:spcBef>
                <a:spcPts val="1000"/>
              </a:spcBef>
              <a:spcAft>
                <a:spcPts val="0"/>
              </a:spcAft>
              <a:buClr>
                <a:schemeClr val="dk1"/>
              </a:buClr>
              <a:buSzPts val="2800"/>
              <a:buFont typeface="Arial"/>
              <a:buNone/>
            </a:pPr>
            <a:r>
              <a:t/>
            </a:r>
            <a:endParaRPr sz="2800">
              <a:solidFill>
                <a:schemeClr val="dk1"/>
              </a:solidFill>
              <a:latin typeface="Calibri"/>
              <a:ea typeface="Calibri"/>
              <a:cs typeface="Calibri"/>
              <a:sym typeface="Calibri"/>
            </a:endParaRPr>
          </a:p>
        </p:txBody>
      </p:sp>
      <p:pic>
        <p:nvPicPr>
          <p:cNvPr id="206" name="Google Shape;206;p11"/>
          <p:cNvPicPr preferRelativeResize="0"/>
          <p:nvPr/>
        </p:nvPicPr>
        <p:blipFill rotWithShape="1">
          <a:blip r:embed="rId3">
            <a:alphaModFix/>
          </a:blip>
          <a:srcRect b="0" l="0" r="0" t="0"/>
          <a:stretch/>
        </p:blipFill>
        <p:spPr>
          <a:xfrm>
            <a:off x="5817326" y="1988407"/>
            <a:ext cx="5514339" cy="2594983"/>
          </a:xfrm>
          <a:prstGeom prst="rect">
            <a:avLst/>
          </a:prstGeom>
          <a:noFill/>
          <a:ln>
            <a:noFill/>
          </a:ln>
        </p:spPr>
      </p:pic>
      <p:sp>
        <p:nvSpPr>
          <p:cNvPr id="207" name="Google Shape;207;p11"/>
          <p:cNvSpPr txBox="1"/>
          <p:nvPr/>
        </p:nvSpPr>
        <p:spPr>
          <a:xfrm>
            <a:off x="778137" y="5296391"/>
            <a:ext cx="11498661" cy="861774"/>
          </a:xfrm>
          <a:prstGeom prst="rect">
            <a:avLst/>
          </a:prstGeom>
          <a:solidFill>
            <a:srgbClr val="FFFF00"/>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3200">
                <a:solidFill>
                  <a:schemeClr val="dk1"/>
                </a:solidFill>
                <a:latin typeface="Candara"/>
                <a:ea typeface="Candara"/>
                <a:cs typeface="Candara"/>
                <a:sym typeface="Candara"/>
              </a:rPr>
              <a:t>Why is it important to know what other people believe and think?</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08" name="Google Shape;208;p11"/>
          <p:cNvSpPr txBox="1"/>
          <p:nvPr/>
        </p:nvSpPr>
        <p:spPr>
          <a:xfrm>
            <a:off x="238798" y="6188943"/>
            <a:ext cx="5578528"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rgbClr val="FF00FF"/>
                </a:solidFill>
                <a:latin typeface="Calibri"/>
                <a:ea typeface="Calibri"/>
                <a:cs typeface="Calibri"/>
                <a:sym typeface="Calibri"/>
              </a:rPr>
              <a:t>A          Pink Point Opportunity  </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09" name="Google Shape;209;p11"/>
          <p:cNvPicPr preferRelativeResize="0"/>
          <p:nvPr/>
        </p:nvPicPr>
        <p:blipFill rotWithShape="1">
          <a:blip r:embed="rId4">
            <a:alphaModFix/>
          </a:blip>
          <a:srcRect b="0" l="0" r="0" t="0"/>
          <a:stretch/>
        </p:blipFill>
        <p:spPr>
          <a:xfrm>
            <a:off x="503562" y="6206757"/>
            <a:ext cx="415153" cy="443851"/>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12"/>
          <p:cNvSpPr/>
          <p:nvPr/>
        </p:nvSpPr>
        <p:spPr>
          <a:xfrm>
            <a:off x="778137" y="379075"/>
            <a:ext cx="10635726" cy="1015663"/>
          </a:xfrm>
          <a:prstGeom prst="rect">
            <a:avLst/>
          </a:prstGeom>
          <a:no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6000">
                <a:solidFill>
                  <a:srgbClr val="00B0F0"/>
                </a:solidFill>
                <a:latin typeface="Ribeye"/>
                <a:ea typeface="Ribeye"/>
                <a:cs typeface="Ribeye"/>
                <a:sym typeface="Ribeye"/>
              </a:rPr>
              <a:t>To Know</a:t>
            </a:r>
            <a:endParaRPr b="1" sz="6000">
              <a:solidFill>
                <a:srgbClr val="00B0F0"/>
              </a:solidFill>
              <a:latin typeface="Ribeye"/>
              <a:ea typeface="Ribeye"/>
              <a:cs typeface="Ribeye"/>
              <a:sym typeface="Ribeye"/>
            </a:endParaRPr>
          </a:p>
        </p:txBody>
      </p:sp>
      <p:sp>
        <p:nvSpPr>
          <p:cNvPr descr="Image" id="215" name="Google Shape;215;p12"/>
          <p:cNvSpPr/>
          <p:nvPr/>
        </p:nvSpPr>
        <p:spPr>
          <a:xfrm>
            <a:off x="63500"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16" name="Google Shape;216;p12"/>
          <p:cNvSpPr txBox="1"/>
          <p:nvPr/>
        </p:nvSpPr>
        <p:spPr>
          <a:xfrm>
            <a:off x="711715" y="5993494"/>
            <a:ext cx="10278502" cy="764358"/>
          </a:xfrm>
          <a:prstGeom prst="rect">
            <a:avLst/>
          </a:prstGeom>
          <a:solidFill>
            <a:srgbClr val="9CC2E5"/>
          </a:solidFill>
          <a:ln cap="flat" cmpd="sng" w="28575">
            <a:solidFill>
              <a:schemeClr val="dk1"/>
            </a:solidFill>
            <a:prstDash val="solid"/>
            <a:round/>
            <a:headEnd len="sm" w="sm" type="none"/>
            <a:tailEnd len="sm" w="sm" type="none"/>
          </a:ln>
        </p:spPr>
        <p:txBody>
          <a:bodyPr anchorCtr="0" anchor="t" bIns="45700" lIns="91425" spcFirstLastPara="1" rIns="91425" wrap="square" tIns="45700">
            <a:normAutofit fontScale="85000" lnSpcReduction="20000"/>
          </a:bodyPr>
          <a:lstStyle/>
          <a:p>
            <a:pPr indent="0" lvl="0" marL="0" marR="0" rtl="0" algn="ctr">
              <a:lnSpc>
                <a:spcPct val="90000"/>
              </a:lnSpc>
              <a:spcBef>
                <a:spcPts val="0"/>
              </a:spcBef>
              <a:spcAft>
                <a:spcPts val="0"/>
              </a:spcAft>
              <a:buClr>
                <a:schemeClr val="dk1"/>
              </a:buClr>
              <a:buSzPct val="100000"/>
              <a:buFont typeface="Arial"/>
              <a:buNone/>
            </a:pPr>
            <a:r>
              <a:t/>
            </a:r>
            <a:endParaRPr sz="2800">
              <a:solidFill>
                <a:schemeClr val="dk1"/>
              </a:solidFill>
              <a:latin typeface="Calibri"/>
              <a:ea typeface="Calibri"/>
              <a:cs typeface="Calibri"/>
              <a:sym typeface="Calibri"/>
            </a:endParaRPr>
          </a:p>
          <a:p>
            <a:pPr indent="0" lvl="0" marL="0" marR="0" rtl="0" algn="ctr">
              <a:lnSpc>
                <a:spcPct val="90000"/>
              </a:lnSpc>
              <a:spcBef>
                <a:spcPts val="1000"/>
              </a:spcBef>
              <a:spcAft>
                <a:spcPts val="0"/>
              </a:spcAft>
              <a:buClr>
                <a:schemeClr val="dk1"/>
              </a:buClr>
              <a:buSzPct val="100000"/>
              <a:buFont typeface="Arial"/>
              <a:buNone/>
            </a:pPr>
            <a:r>
              <a:rPr lang="en-GB" sz="2800">
                <a:solidFill>
                  <a:schemeClr val="dk1"/>
                </a:solidFill>
                <a:latin typeface="Calibri"/>
                <a:ea typeface="Calibri"/>
                <a:cs typeface="Calibri"/>
                <a:sym typeface="Calibri"/>
              </a:rPr>
              <a:t>Which religious elements can you identify in the image?</a:t>
            </a:r>
            <a:endParaRPr sz="2800">
              <a:solidFill>
                <a:schemeClr val="dk1"/>
              </a:solidFill>
              <a:latin typeface="Calibri"/>
              <a:ea typeface="Calibri"/>
              <a:cs typeface="Calibri"/>
              <a:sym typeface="Calibri"/>
            </a:endParaRPr>
          </a:p>
        </p:txBody>
      </p:sp>
      <p:pic>
        <p:nvPicPr>
          <p:cNvPr id="217" name="Google Shape;217;p12"/>
          <p:cNvPicPr preferRelativeResize="0"/>
          <p:nvPr/>
        </p:nvPicPr>
        <p:blipFill rotWithShape="1">
          <a:blip r:embed="rId3">
            <a:alphaModFix/>
          </a:blip>
          <a:srcRect b="0" l="0" r="0" t="0"/>
          <a:stretch/>
        </p:blipFill>
        <p:spPr>
          <a:xfrm>
            <a:off x="1358538" y="1522010"/>
            <a:ext cx="9161417" cy="434421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13"/>
          <p:cNvSpPr/>
          <p:nvPr/>
        </p:nvSpPr>
        <p:spPr>
          <a:xfrm>
            <a:off x="778137" y="379075"/>
            <a:ext cx="10635726" cy="1446550"/>
          </a:xfrm>
          <a:prstGeom prst="rect">
            <a:avLst/>
          </a:prstGeom>
          <a:no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8800">
                <a:solidFill>
                  <a:srgbClr val="00B0F0"/>
                </a:solidFill>
                <a:latin typeface="Ribeye"/>
                <a:ea typeface="Ribeye"/>
                <a:cs typeface="Ribeye"/>
                <a:sym typeface="Ribeye"/>
              </a:rPr>
              <a:t>To Know</a:t>
            </a:r>
            <a:endParaRPr b="1" sz="8800">
              <a:solidFill>
                <a:srgbClr val="00B0F0"/>
              </a:solidFill>
              <a:latin typeface="Ribeye"/>
              <a:ea typeface="Ribeye"/>
              <a:cs typeface="Ribeye"/>
              <a:sym typeface="Ribeye"/>
            </a:endParaRPr>
          </a:p>
        </p:txBody>
      </p:sp>
      <p:sp>
        <p:nvSpPr>
          <p:cNvPr descr="Image" id="223" name="Google Shape;223;p13"/>
          <p:cNvSpPr/>
          <p:nvPr/>
        </p:nvSpPr>
        <p:spPr>
          <a:xfrm>
            <a:off x="63500"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24" name="Google Shape;224;p13"/>
          <p:cNvSpPr txBox="1"/>
          <p:nvPr/>
        </p:nvSpPr>
        <p:spPr>
          <a:xfrm>
            <a:off x="741948" y="2707105"/>
            <a:ext cx="2831431" cy="2719138"/>
          </a:xfrm>
          <a:prstGeom prst="rect">
            <a:avLst/>
          </a:prstGeom>
          <a:solidFill>
            <a:srgbClr val="9CC2E5"/>
          </a:solidFill>
          <a:ln cap="flat" cmpd="sng" w="2857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2800"/>
              <a:buFont typeface="Arial"/>
              <a:buNone/>
            </a:pPr>
            <a:r>
              <a:t/>
            </a:r>
            <a:endParaRPr sz="2800">
              <a:solidFill>
                <a:schemeClr val="dk1"/>
              </a:solidFill>
              <a:latin typeface="Calibri"/>
              <a:ea typeface="Calibri"/>
              <a:cs typeface="Calibri"/>
              <a:sym typeface="Calibri"/>
            </a:endParaRPr>
          </a:p>
          <a:p>
            <a:pPr indent="0" lvl="0" marL="0" marR="0" rtl="0" algn="ctr">
              <a:lnSpc>
                <a:spcPct val="90000"/>
              </a:lnSpc>
              <a:spcBef>
                <a:spcPts val="1000"/>
              </a:spcBef>
              <a:spcAft>
                <a:spcPts val="0"/>
              </a:spcAft>
              <a:buClr>
                <a:schemeClr val="dk1"/>
              </a:buClr>
              <a:buSzPts val="2800"/>
              <a:buFont typeface="Arial"/>
              <a:buNone/>
            </a:pPr>
            <a:r>
              <a:rPr lang="en-GB" sz="2800">
                <a:solidFill>
                  <a:schemeClr val="dk1"/>
                </a:solidFill>
                <a:latin typeface="Calibri"/>
                <a:ea typeface="Calibri"/>
                <a:cs typeface="Calibri"/>
                <a:sym typeface="Calibri"/>
              </a:rPr>
              <a:t>Which religious elements can you identify in the image?</a:t>
            </a:r>
            <a:endParaRPr sz="2800">
              <a:solidFill>
                <a:schemeClr val="dk1"/>
              </a:solidFill>
              <a:latin typeface="Calibri"/>
              <a:ea typeface="Calibri"/>
              <a:cs typeface="Calibri"/>
              <a:sym typeface="Calibri"/>
            </a:endParaRPr>
          </a:p>
        </p:txBody>
      </p:sp>
      <p:pic>
        <p:nvPicPr>
          <p:cNvPr id="225" name="Google Shape;225;p13"/>
          <p:cNvPicPr preferRelativeResize="0"/>
          <p:nvPr/>
        </p:nvPicPr>
        <p:blipFill rotWithShape="1">
          <a:blip r:embed="rId3">
            <a:alphaModFix/>
          </a:blip>
          <a:srcRect b="0" l="0" r="0" t="0"/>
          <a:stretch/>
        </p:blipFill>
        <p:spPr>
          <a:xfrm>
            <a:off x="4050631" y="1970496"/>
            <a:ext cx="6922169" cy="4598756"/>
          </a:xfrm>
          <a:prstGeom prst="rect">
            <a:avLst/>
          </a:prstGeom>
          <a:noFill/>
          <a:ln>
            <a:noFill/>
          </a:ln>
        </p:spPr>
      </p:pic>
      <p:pic>
        <p:nvPicPr>
          <p:cNvPr id="226" name="Google Shape;226;p13"/>
          <p:cNvPicPr preferRelativeResize="0"/>
          <p:nvPr/>
        </p:nvPicPr>
        <p:blipFill rotWithShape="1">
          <a:blip r:embed="rId4">
            <a:alphaModFix/>
          </a:blip>
          <a:srcRect b="0" l="0" r="0" t="0"/>
          <a:stretch/>
        </p:blipFill>
        <p:spPr>
          <a:xfrm>
            <a:off x="4050631" y="1957907"/>
            <a:ext cx="6943783" cy="4611345"/>
          </a:xfrm>
          <a:prstGeom prst="rect">
            <a:avLst/>
          </a:prstGeom>
          <a:noFill/>
          <a:ln>
            <a:noFill/>
          </a:ln>
        </p:spPr>
      </p:pic>
      <p:sp>
        <p:nvSpPr>
          <p:cNvPr id="227" name="Google Shape;227;p13"/>
          <p:cNvSpPr txBox="1"/>
          <p:nvPr/>
        </p:nvSpPr>
        <p:spPr>
          <a:xfrm>
            <a:off x="3826042" y="2911642"/>
            <a:ext cx="1191126" cy="1569660"/>
          </a:xfrm>
          <a:prstGeom prst="rect">
            <a:avLst/>
          </a:prstGeom>
          <a:solidFill>
            <a:srgbClr val="FF99FF"/>
          </a:solidFill>
          <a:ln cap="flat" cmpd="sng" w="1270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600">
                <a:solidFill>
                  <a:schemeClr val="dk1"/>
                </a:solidFill>
                <a:latin typeface="Calibri"/>
                <a:ea typeface="Calibri"/>
                <a:cs typeface="Calibri"/>
                <a:sym typeface="Calibri"/>
              </a:rPr>
              <a:t>Star of David- symbol shows this is a Synagogue</a:t>
            </a:r>
            <a:endParaRPr sz="1600">
              <a:solidFill>
                <a:schemeClr val="dk1"/>
              </a:solidFill>
              <a:latin typeface="Calibri"/>
              <a:ea typeface="Calibri"/>
              <a:cs typeface="Calibri"/>
              <a:sym typeface="Calibri"/>
            </a:endParaRPr>
          </a:p>
        </p:txBody>
      </p:sp>
      <p:sp>
        <p:nvSpPr>
          <p:cNvPr id="228" name="Google Shape;228;p13"/>
          <p:cNvSpPr txBox="1"/>
          <p:nvPr/>
        </p:nvSpPr>
        <p:spPr>
          <a:xfrm>
            <a:off x="3573379" y="6015335"/>
            <a:ext cx="1191126" cy="584775"/>
          </a:xfrm>
          <a:prstGeom prst="rect">
            <a:avLst/>
          </a:prstGeom>
          <a:solidFill>
            <a:srgbClr val="FF99FF"/>
          </a:solidFill>
          <a:ln cap="flat" cmpd="sng" w="1270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600">
                <a:solidFill>
                  <a:schemeClr val="dk1"/>
                </a:solidFill>
                <a:latin typeface="Calibri"/>
                <a:ea typeface="Calibri"/>
                <a:cs typeface="Calibri"/>
                <a:sym typeface="Calibri"/>
              </a:rPr>
              <a:t>Buddhism is a religion</a:t>
            </a:r>
            <a:endParaRPr sz="1600">
              <a:solidFill>
                <a:schemeClr val="dk1"/>
              </a:solidFill>
              <a:latin typeface="Calibri"/>
              <a:ea typeface="Calibri"/>
              <a:cs typeface="Calibri"/>
              <a:sym typeface="Calibri"/>
            </a:endParaRPr>
          </a:p>
        </p:txBody>
      </p:sp>
      <p:sp>
        <p:nvSpPr>
          <p:cNvPr id="229" name="Google Shape;229;p13"/>
          <p:cNvSpPr txBox="1"/>
          <p:nvPr/>
        </p:nvSpPr>
        <p:spPr>
          <a:xfrm>
            <a:off x="5534526" y="4999592"/>
            <a:ext cx="1391653" cy="1323439"/>
          </a:xfrm>
          <a:prstGeom prst="rect">
            <a:avLst/>
          </a:prstGeom>
          <a:solidFill>
            <a:srgbClr val="FF99FF"/>
          </a:solidFill>
          <a:ln cap="flat" cmpd="sng" w="1270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600">
                <a:solidFill>
                  <a:schemeClr val="dk1"/>
                </a:solidFill>
                <a:latin typeface="Calibri"/>
                <a:ea typeface="Calibri"/>
                <a:cs typeface="Calibri"/>
                <a:sym typeface="Calibri"/>
              </a:rPr>
              <a:t>These have shaved heads and robes of Buddhist monks</a:t>
            </a:r>
            <a:endParaRPr sz="1600">
              <a:solidFill>
                <a:schemeClr val="dk1"/>
              </a:solidFill>
              <a:latin typeface="Calibri"/>
              <a:ea typeface="Calibri"/>
              <a:cs typeface="Calibri"/>
              <a:sym typeface="Calibri"/>
            </a:endParaRPr>
          </a:p>
        </p:txBody>
      </p:sp>
      <p:sp>
        <p:nvSpPr>
          <p:cNvPr id="230" name="Google Shape;230;p13"/>
          <p:cNvSpPr txBox="1"/>
          <p:nvPr/>
        </p:nvSpPr>
        <p:spPr>
          <a:xfrm>
            <a:off x="4977063" y="1915384"/>
            <a:ext cx="1507958" cy="1077218"/>
          </a:xfrm>
          <a:prstGeom prst="rect">
            <a:avLst/>
          </a:prstGeom>
          <a:solidFill>
            <a:srgbClr val="FF99FF"/>
          </a:solidFill>
          <a:ln cap="flat" cmpd="sng" w="1270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600">
                <a:solidFill>
                  <a:schemeClr val="dk1"/>
                </a:solidFill>
                <a:latin typeface="Calibri"/>
                <a:ea typeface="Calibri"/>
                <a:cs typeface="Calibri"/>
                <a:sym typeface="Calibri"/>
              </a:rPr>
              <a:t>This building has a minaret tower showing it’s a Mosque </a:t>
            </a:r>
            <a:endParaRPr sz="1600">
              <a:solidFill>
                <a:schemeClr val="dk1"/>
              </a:solidFill>
              <a:latin typeface="Calibri"/>
              <a:ea typeface="Calibri"/>
              <a:cs typeface="Calibri"/>
              <a:sym typeface="Calibri"/>
            </a:endParaRPr>
          </a:p>
        </p:txBody>
      </p:sp>
      <p:sp>
        <p:nvSpPr>
          <p:cNvPr id="231" name="Google Shape;231;p13"/>
          <p:cNvSpPr txBox="1"/>
          <p:nvPr/>
        </p:nvSpPr>
        <p:spPr>
          <a:xfrm>
            <a:off x="9059778" y="1211363"/>
            <a:ext cx="1507958" cy="1077218"/>
          </a:xfrm>
          <a:prstGeom prst="rect">
            <a:avLst/>
          </a:prstGeom>
          <a:solidFill>
            <a:srgbClr val="FF99FF"/>
          </a:solidFill>
          <a:ln cap="flat" cmpd="sng" w="1270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600">
                <a:solidFill>
                  <a:schemeClr val="dk1"/>
                </a:solidFill>
                <a:latin typeface="Calibri"/>
                <a:ea typeface="Calibri"/>
                <a:cs typeface="Calibri"/>
                <a:sym typeface="Calibri"/>
              </a:rPr>
              <a:t>This building has a spire tower showing it’s a Church </a:t>
            </a:r>
            <a:endParaRPr sz="1600">
              <a:solidFill>
                <a:schemeClr val="dk1"/>
              </a:solidFill>
              <a:latin typeface="Calibri"/>
              <a:ea typeface="Calibri"/>
              <a:cs typeface="Calibri"/>
              <a:sym typeface="Calibri"/>
            </a:endParaRPr>
          </a:p>
        </p:txBody>
      </p:sp>
      <p:sp>
        <p:nvSpPr>
          <p:cNvPr id="232" name="Google Shape;232;p13"/>
          <p:cNvSpPr txBox="1"/>
          <p:nvPr/>
        </p:nvSpPr>
        <p:spPr>
          <a:xfrm>
            <a:off x="7066547" y="2168496"/>
            <a:ext cx="1507958" cy="1077218"/>
          </a:xfrm>
          <a:prstGeom prst="rect">
            <a:avLst/>
          </a:prstGeom>
          <a:solidFill>
            <a:srgbClr val="FF99FF"/>
          </a:solidFill>
          <a:ln cap="flat" cmpd="sng" w="1270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600">
                <a:solidFill>
                  <a:schemeClr val="dk1"/>
                </a:solidFill>
                <a:latin typeface="Calibri"/>
                <a:ea typeface="Calibri"/>
                <a:cs typeface="Calibri"/>
                <a:sym typeface="Calibri"/>
              </a:rPr>
              <a:t>This musical is about Jesus- the Messiah for Christians</a:t>
            </a:r>
            <a:endParaRPr sz="1600">
              <a:solidFill>
                <a:schemeClr val="dk1"/>
              </a:solidFill>
              <a:latin typeface="Calibri"/>
              <a:ea typeface="Calibri"/>
              <a:cs typeface="Calibri"/>
              <a:sym typeface="Calibri"/>
            </a:endParaRPr>
          </a:p>
        </p:txBody>
      </p:sp>
      <p:sp>
        <p:nvSpPr>
          <p:cNvPr id="233" name="Google Shape;233;p13"/>
          <p:cNvSpPr txBox="1"/>
          <p:nvPr/>
        </p:nvSpPr>
        <p:spPr>
          <a:xfrm>
            <a:off x="10443410" y="2619254"/>
            <a:ext cx="1507958" cy="1323439"/>
          </a:xfrm>
          <a:prstGeom prst="rect">
            <a:avLst/>
          </a:prstGeom>
          <a:solidFill>
            <a:srgbClr val="FF99FF"/>
          </a:solidFill>
          <a:ln cap="flat" cmpd="sng" w="1270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600">
                <a:solidFill>
                  <a:schemeClr val="dk1"/>
                </a:solidFill>
                <a:latin typeface="Calibri"/>
                <a:ea typeface="Calibri"/>
                <a:cs typeface="Calibri"/>
                <a:sym typeface="Calibri"/>
              </a:rPr>
              <a:t>This shop is used to raise money by Christians to help the needy</a:t>
            </a:r>
            <a:endParaRPr sz="1600">
              <a:solidFill>
                <a:schemeClr val="dk1"/>
              </a:solidFill>
              <a:latin typeface="Calibri"/>
              <a:ea typeface="Calibri"/>
              <a:cs typeface="Calibri"/>
              <a:sym typeface="Calibri"/>
            </a:endParaRPr>
          </a:p>
        </p:txBody>
      </p:sp>
      <p:sp>
        <p:nvSpPr>
          <p:cNvPr id="234" name="Google Shape;234;p13"/>
          <p:cNvSpPr txBox="1"/>
          <p:nvPr/>
        </p:nvSpPr>
        <p:spPr>
          <a:xfrm>
            <a:off x="7150767" y="4168595"/>
            <a:ext cx="1299411" cy="1077218"/>
          </a:xfrm>
          <a:prstGeom prst="rect">
            <a:avLst/>
          </a:prstGeom>
          <a:solidFill>
            <a:srgbClr val="FF99FF"/>
          </a:solidFill>
          <a:ln cap="flat" cmpd="sng" w="1270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600">
                <a:solidFill>
                  <a:schemeClr val="dk1"/>
                </a:solidFill>
                <a:latin typeface="Calibri"/>
                <a:ea typeface="Calibri"/>
                <a:cs typeface="Calibri"/>
                <a:sym typeface="Calibri"/>
              </a:rPr>
              <a:t>This person is teaching others about Jesus</a:t>
            </a:r>
            <a:endParaRPr sz="1600">
              <a:solidFill>
                <a:schemeClr val="dk1"/>
              </a:solidFill>
              <a:latin typeface="Calibri"/>
              <a:ea typeface="Calibri"/>
              <a:cs typeface="Calibri"/>
              <a:sym typeface="Calibri"/>
            </a:endParaRPr>
          </a:p>
        </p:txBody>
      </p:sp>
      <p:sp>
        <p:nvSpPr>
          <p:cNvPr id="235" name="Google Shape;235;p13"/>
          <p:cNvSpPr txBox="1"/>
          <p:nvPr/>
        </p:nvSpPr>
        <p:spPr>
          <a:xfrm>
            <a:off x="10823186" y="4349025"/>
            <a:ext cx="1299411" cy="1569660"/>
          </a:xfrm>
          <a:prstGeom prst="rect">
            <a:avLst/>
          </a:prstGeom>
          <a:solidFill>
            <a:srgbClr val="FF99FF"/>
          </a:solidFill>
          <a:ln cap="flat" cmpd="sng" w="1270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600">
                <a:solidFill>
                  <a:schemeClr val="dk1"/>
                </a:solidFill>
                <a:latin typeface="Calibri"/>
                <a:ea typeface="Calibri"/>
                <a:cs typeface="Calibri"/>
                <a:sym typeface="Calibri"/>
              </a:rPr>
              <a:t>This man is wearing a Turban which is usually a sign of Sikhism</a:t>
            </a:r>
            <a:endParaRPr sz="1600">
              <a:solidFill>
                <a:schemeClr val="dk1"/>
              </a:solidFill>
              <a:latin typeface="Calibri"/>
              <a:ea typeface="Calibri"/>
              <a:cs typeface="Calibri"/>
              <a:sym typeface="Calibri"/>
            </a:endParaRPr>
          </a:p>
        </p:txBody>
      </p:sp>
      <p:sp>
        <p:nvSpPr>
          <p:cNvPr id="236" name="Google Shape;236;p13"/>
          <p:cNvSpPr txBox="1"/>
          <p:nvPr/>
        </p:nvSpPr>
        <p:spPr>
          <a:xfrm>
            <a:off x="7820526" y="5522892"/>
            <a:ext cx="1299411" cy="1323439"/>
          </a:xfrm>
          <a:prstGeom prst="rect">
            <a:avLst/>
          </a:prstGeom>
          <a:solidFill>
            <a:srgbClr val="FF99FF"/>
          </a:solidFill>
          <a:ln cap="flat" cmpd="sng" w="1270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600">
                <a:solidFill>
                  <a:schemeClr val="dk1"/>
                </a:solidFill>
                <a:latin typeface="Calibri"/>
                <a:ea typeface="Calibri"/>
                <a:cs typeface="Calibri"/>
                <a:sym typeface="Calibri"/>
              </a:rPr>
              <a:t>This person is wearing a hijab which is a sign of Islam</a:t>
            </a:r>
            <a:endParaRPr sz="1600">
              <a:solidFill>
                <a:schemeClr val="dk1"/>
              </a:solidFill>
              <a:latin typeface="Calibri"/>
              <a:ea typeface="Calibri"/>
              <a:cs typeface="Calibri"/>
              <a:sym typeface="Calibri"/>
            </a:endParaRPr>
          </a:p>
        </p:txBody>
      </p:sp>
      <p:sp>
        <p:nvSpPr>
          <p:cNvPr id="237" name="Google Shape;237;p13"/>
          <p:cNvSpPr/>
          <p:nvPr/>
        </p:nvSpPr>
        <p:spPr>
          <a:xfrm>
            <a:off x="540029" y="5939263"/>
            <a:ext cx="609600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rgbClr val="FF00FF"/>
                </a:solidFill>
                <a:latin typeface="Calibri"/>
                <a:ea typeface="Calibri"/>
                <a:cs typeface="Calibri"/>
                <a:sym typeface="Calibri"/>
              </a:rPr>
              <a:t>A          Pink Point Opportunity  </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38" name="Google Shape;238;p13"/>
          <p:cNvPicPr preferRelativeResize="0"/>
          <p:nvPr/>
        </p:nvPicPr>
        <p:blipFill rotWithShape="1">
          <a:blip r:embed="rId5">
            <a:alphaModFix/>
          </a:blip>
          <a:srcRect b="0" l="0" r="0" t="0"/>
          <a:stretch/>
        </p:blipFill>
        <p:spPr>
          <a:xfrm>
            <a:off x="778137" y="5918685"/>
            <a:ext cx="432354" cy="46224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26"/>
                                        </p:tgtEl>
                                        <p:attrNameLst>
                                          <p:attrName>style.visibility</p:attrName>
                                        </p:attrNameLst>
                                      </p:cBhvr>
                                      <p:to>
                                        <p:strVal val="visible"/>
                                      </p:to>
                                    </p:set>
                                    <p:animEffect filter="fade" transition="in">
                                      <p:cBhvr>
                                        <p:cTn dur="1000"/>
                                        <p:tgtEl>
                                          <p:spTgt spid="22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8"/>
                                        </p:tgtEl>
                                        <p:attrNameLst>
                                          <p:attrName>style.visibility</p:attrName>
                                        </p:attrNameLst>
                                      </p:cBhvr>
                                      <p:to>
                                        <p:strVal val="visible"/>
                                      </p:to>
                                    </p:set>
                                    <p:anim calcmode="lin" valueType="num">
                                      <p:cBhvr additive="base">
                                        <p:cTn dur="500"/>
                                        <p:tgtEl>
                                          <p:spTgt spid="228"/>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227"/>
                                        </p:tgtEl>
                                        <p:attrNameLst>
                                          <p:attrName>style.visibility</p:attrName>
                                        </p:attrNameLst>
                                      </p:cBhvr>
                                      <p:to>
                                        <p:strVal val="visible"/>
                                      </p:to>
                                    </p:set>
                                    <p:anim calcmode="lin" valueType="num">
                                      <p:cBhvr additive="base">
                                        <p:cTn dur="500"/>
                                        <p:tgtEl>
                                          <p:spTgt spid="227"/>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230"/>
                                        </p:tgtEl>
                                        <p:attrNameLst>
                                          <p:attrName>style.visibility</p:attrName>
                                        </p:attrNameLst>
                                      </p:cBhvr>
                                      <p:to>
                                        <p:strVal val="visible"/>
                                      </p:to>
                                    </p:set>
                                    <p:anim calcmode="lin" valueType="num">
                                      <p:cBhvr additive="base">
                                        <p:cTn dur="500"/>
                                        <p:tgtEl>
                                          <p:spTgt spid="230"/>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232"/>
                                        </p:tgtEl>
                                        <p:attrNameLst>
                                          <p:attrName>style.visibility</p:attrName>
                                        </p:attrNameLst>
                                      </p:cBhvr>
                                      <p:to>
                                        <p:strVal val="visible"/>
                                      </p:to>
                                    </p:set>
                                    <p:anim calcmode="lin" valueType="num">
                                      <p:cBhvr additive="base">
                                        <p:cTn dur="500"/>
                                        <p:tgtEl>
                                          <p:spTgt spid="232"/>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229"/>
                                        </p:tgtEl>
                                        <p:attrNameLst>
                                          <p:attrName>style.visibility</p:attrName>
                                        </p:attrNameLst>
                                      </p:cBhvr>
                                      <p:to>
                                        <p:strVal val="visible"/>
                                      </p:to>
                                    </p:set>
                                    <p:anim calcmode="lin" valueType="num">
                                      <p:cBhvr additive="base">
                                        <p:cTn dur="500"/>
                                        <p:tgtEl>
                                          <p:spTgt spid="229"/>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234"/>
                                        </p:tgtEl>
                                        <p:attrNameLst>
                                          <p:attrName>style.visibility</p:attrName>
                                        </p:attrNameLst>
                                      </p:cBhvr>
                                      <p:to>
                                        <p:strVal val="visible"/>
                                      </p:to>
                                    </p:set>
                                    <p:anim calcmode="lin" valueType="num">
                                      <p:cBhvr additive="base">
                                        <p:cTn dur="500"/>
                                        <p:tgtEl>
                                          <p:spTgt spid="234"/>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236"/>
                                        </p:tgtEl>
                                        <p:attrNameLst>
                                          <p:attrName>style.visibility</p:attrName>
                                        </p:attrNameLst>
                                      </p:cBhvr>
                                      <p:to>
                                        <p:strVal val="visible"/>
                                      </p:to>
                                    </p:set>
                                    <p:anim calcmode="lin" valueType="num">
                                      <p:cBhvr additive="base">
                                        <p:cTn dur="500"/>
                                        <p:tgtEl>
                                          <p:spTgt spid="236"/>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235"/>
                                        </p:tgtEl>
                                        <p:attrNameLst>
                                          <p:attrName>style.visibility</p:attrName>
                                        </p:attrNameLst>
                                      </p:cBhvr>
                                      <p:to>
                                        <p:strVal val="visible"/>
                                      </p:to>
                                    </p:set>
                                    <p:anim calcmode="lin" valueType="num">
                                      <p:cBhvr additive="base">
                                        <p:cTn dur="500"/>
                                        <p:tgtEl>
                                          <p:spTgt spid="235"/>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233"/>
                                        </p:tgtEl>
                                        <p:attrNameLst>
                                          <p:attrName>style.visibility</p:attrName>
                                        </p:attrNameLst>
                                      </p:cBhvr>
                                      <p:to>
                                        <p:strVal val="visible"/>
                                      </p:to>
                                    </p:set>
                                    <p:anim calcmode="lin" valueType="num">
                                      <p:cBhvr additive="base">
                                        <p:cTn dur="500"/>
                                        <p:tgtEl>
                                          <p:spTgt spid="233"/>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231"/>
                                        </p:tgtEl>
                                        <p:attrNameLst>
                                          <p:attrName>style.visibility</p:attrName>
                                        </p:attrNameLst>
                                      </p:cBhvr>
                                      <p:to>
                                        <p:strVal val="visible"/>
                                      </p:to>
                                    </p:set>
                                    <p:anim calcmode="lin" valueType="num">
                                      <p:cBhvr additive="base">
                                        <p:cTn dur="500"/>
                                        <p:tgtEl>
                                          <p:spTgt spid="231"/>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14"/>
          <p:cNvSpPr/>
          <p:nvPr/>
        </p:nvSpPr>
        <p:spPr>
          <a:xfrm>
            <a:off x="778137" y="379075"/>
            <a:ext cx="10635726" cy="1446550"/>
          </a:xfrm>
          <a:prstGeom prst="rect">
            <a:avLst/>
          </a:prstGeom>
          <a:no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8800">
                <a:solidFill>
                  <a:srgbClr val="00B0F0"/>
                </a:solidFill>
                <a:latin typeface="Ribeye"/>
                <a:ea typeface="Ribeye"/>
                <a:cs typeface="Ribeye"/>
                <a:sym typeface="Ribeye"/>
              </a:rPr>
              <a:t>To Know</a:t>
            </a:r>
            <a:endParaRPr b="1" sz="8800">
              <a:solidFill>
                <a:srgbClr val="00B0F0"/>
              </a:solidFill>
              <a:latin typeface="Ribeye"/>
              <a:ea typeface="Ribeye"/>
              <a:cs typeface="Ribeye"/>
              <a:sym typeface="Ribeye"/>
            </a:endParaRPr>
          </a:p>
        </p:txBody>
      </p:sp>
      <p:sp>
        <p:nvSpPr>
          <p:cNvPr descr="Image" id="244" name="Google Shape;244;p14"/>
          <p:cNvSpPr/>
          <p:nvPr/>
        </p:nvSpPr>
        <p:spPr>
          <a:xfrm>
            <a:off x="63500"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45" name="Google Shape;245;p14"/>
          <p:cNvSpPr txBox="1"/>
          <p:nvPr/>
        </p:nvSpPr>
        <p:spPr>
          <a:xfrm>
            <a:off x="3543300" y="2066926"/>
            <a:ext cx="7870564" cy="4574506"/>
          </a:xfrm>
          <a:prstGeom prst="rect">
            <a:avLst/>
          </a:prstGeom>
          <a:solidFill>
            <a:srgbClr val="CC99FF"/>
          </a:solidFill>
          <a:ln cap="flat" cmpd="sng" w="28575">
            <a:solidFill>
              <a:schemeClr val="dk1"/>
            </a:solidFill>
            <a:prstDash val="solid"/>
            <a:round/>
            <a:headEnd len="sm" w="sm" type="none"/>
            <a:tailEnd len="sm" w="sm" type="none"/>
          </a:ln>
        </p:spPr>
        <p:txBody>
          <a:bodyPr anchorCtr="0" anchor="t" bIns="45700" lIns="91425" spcFirstLastPara="1" rIns="91425" wrap="square" tIns="45700">
            <a:normAutofit fontScale="92500" lnSpcReduction="10000"/>
          </a:bodyPr>
          <a:lstStyle/>
          <a:p>
            <a:pPr indent="0" lvl="0" marL="0" marR="0" rtl="0" algn="ctr">
              <a:lnSpc>
                <a:spcPct val="90000"/>
              </a:lnSpc>
              <a:spcBef>
                <a:spcPts val="0"/>
              </a:spcBef>
              <a:spcAft>
                <a:spcPts val="0"/>
              </a:spcAft>
              <a:buClr>
                <a:schemeClr val="dk1"/>
              </a:buClr>
              <a:buSzPct val="100000"/>
              <a:buFont typeface="Arial"/>
              <a:buNone/>
            </a:pPr>
            <a:r>
              <a:t/>
            </a:r>
            <a:endParaRPr sz="2800">
              <a:solidFill>
                <a:schemeClr val="dk1"/>
              </a:solidFill>
              <a:latin typeface="Calibri"/>
              <a:ea typeface="Calibri"/>
              <a:cs typeface="Calibri"/>
              <a:sym typeface="Calibri"/>
            </a:endParaRPr>
          </a:p>
          <a:p>
            <a:pPr indent="0" lvl="0" marL="0" marR="0" rtl="0" algn="ctr">
              <a:lnSpc>
                <a:spcPct val="90000"/>
              </a:lnSpc>
              <a:spcBef>
                <a:spcPts val="1000"/>
              </a:spcBef>
              <a:spcAft>
                <a:spcPts val="0"/>
              </a:spcAft>
              <a:buClr>
                <a:schemeClr val="dk1"/>
              </a:buClr>
              <a:buSzPct val="100000"/>
              <a:buFont typeface="Arial"/>
              <a:buNone/>
            </a:pPr>
            <a:r>
              <a:rPr lang="en-GB" sz="2800">
                <a:solidFill>
                  <a:schemeClr val="dk1"/>
                </a:solidFill>
                <a:latin typeface="Calibri"/>
                <a:ea typeface="Calibri"/>
                <a:cs typeface="Calibri"/>
                <a:sym typeface="Calibri"/>
              </a:rPr>
              <a:t>To truly understand other people, our community and the wider world we need to know what is important to them. By knowing other people they feel more comfortable in your presence, through knowing about our community we can improve it and knowing about the wider world will help prepare us for life in the future.</a:t>
            </a:r>
            <a:endParaRPr/>
          </a:p>
          <a:p>
            <a:pPr indent="0" lvl="0" marL="0" marR="0" rtl="0" algn="ctr">
              <a:lnSpc>
                <a:spcPct val="90000"/>
              </a:lnSpc>
              <a:spcBef>
                <a:spcPts val="1000"/>
              </a:spcBef>
              <a:spcAft>
                <a:spcPts val="0"/>
              </a:spcAft>
              <a:buClr>
                <a:schemeClr val="dk1"/>
              </a:buClr>
              <a:buSzPct val="100000"/>
              <a:buFont typeface="Arial"/>
              <a:buNone/>
            </a:pPr>
            <a:r>
              <a:t/>
            </a:r>
            <a:endParaRPr sz="2800">
              <a:solidFill>
                <a:schemeClr val="dk1"/>
              </a:solidFill>
              <a:latin typeface="Calibri"/>
              <a:ea typeface="Calibri"/>
              <a:cs typeface="Calibri"/>
              <a:sym typeface="Calibri"/>
            </a:endParaRPr>
          </a:p>
          <a:p>
            <a:pPr indent="0" lvl="0" marL="0" marR="0" rtl="0" algn="ctr">
              <a:lnSpc>
                <a:spcPct val="90000"/>
              </a:lnSpc>
              <a:spcBef>
                <a:spcPts val="1000"/>
              </a:spcBef>
              <a:spcAft>
                <a:spcPts val="0"/>
              </a:spcAft>
              <a:buClr>
                <a:schemeClr val="dk1"/>
              </a:buClr>
              <a:buSzPct val="100000"/>
              <a:buFont typeface="Arial"/>
              <a:buNone/>
            </a:pPr>
            <a:r>
              <a:rPr lang="en-GB" sz="2800">
                <a:solidFill>
                  <a:schemeClr val="dk1"/>
                </a:solidFill>
                <a:latin typeface="Calibri"/>
                <a:ea typeface="Calibri"/>
                <a:cs typeface="Calibri"/>
                <a:sym typeface="Calibri"/>
              </a:rPr>
              <a:t>Some things we learn from our own experience, others from school and more from media- TV, film, music etc. To know something we usually have to learn it at least seven times before it passes to our long term memory. </a:t>
            </a:r>
            <a:endParaRPr sz="2800">
              <a:solidFill>
                <a:schemeClr val="dk1"/>
              </a:solidFill>
              <a:latin typeface="Calibri"/>
              <a:ea typeface="Calibri"/>
              <a:cs typeface="Calibri"/>
              <a:sym typeface="Calibri"/>
            </a:endParaRPr>
          </a:p>
        </p:txBody>
      </p:sp>
      <p:pic>
        <p:nvPicPr>
          <p:cNvPr id="246" name="Google Shape;246;p14"/>
          <p:cNvPicPr preferRelativeResize="0"/>
          <p:nvPr/>
        </p:nvPicPr>
        <p:blipFill rotWithShape="1">
          <a:blip r:embed="rId3">
            <a:alphaModFix/>
          </a:blip>
          <a:srcRect b="0" l="0" r="0" t="0"/>
          <a:stretch/>
        </p:blipFill>
        <p:spPr>
          <a:xfrm>
            <a:off x="778137" y="2411631"/>
            <a:ext cx="2554691" cy="2554691"/>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15"/>
          <p:cNvSpPr txBox="1"/>
          <p:nvPr>
            <p:ph idx="4294967295" type="body"/>
          </p:nvPr>
        </p:nvSpPr>
        <p:spPr>
          <a:xfrm>
            <a:off x="778137" y="1576251"/>
            <a:ext cx="6308464" cy="5146767"/>
          </a:xfrm>
          <a:prstGeom prst="rect">
            <a:avLst/>
          </a:prstGeom>
          <a:solidFill>
            <a:srgbClr val="B3C6E7"/>
          </a:solidFill>
          <a:ln cap="flat" cmpd="sng" w="2857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dk1"/>
              </a:buClr>
              <a:buSzPts val="2400"/>
              <a:buNone/>
            </a:pPr>
            <a:r>
              <a:rPr lang="en-GB" sz="2400"/>
              <a:t>Religion and Worldviews is not only about learning new things about others and the world, but also learning more about yourself. </a:t>
            </a:r>
            <a:endParaRPr/>
          </a:p>
          <a:p>
            <a:pPr indent="0" lvl="0" marL="0" rtl="0" algn="ctr">
              <a:lnSpc>
                <a:spcPct val="90000"/>
              </a:lnSpc>
              <a:spcBef>
                <a:spcPts val="1000"/>
              </a:spcBef>
              <a:spcAft>
                <a:spcPts val="0"/>
              </a:spcAft>
              <a:buClr>
                <a:schemeClr val="dk1"/>
              </a:buClr>
              <a:buSzPts val="2400"/>
              <a:buNone/>
            </a:pPr>
            <a:r>
              <a:rPr lang="en-GB" sz="2400"/>
              <a:t>Most faiths have a ceremony of commitment where you can declare your faith. This means anyone can join a religion if they go through the rituals.</a:t>
            </a:r>
            <a:endParaRPr/>
          </a:p>
          <a:p>
            <a:pPr indent="0" lvl="0" marL="0" rtl="0" algn="ctr">
              <a:lnSpc>
                <a:spcPct val="90000"/>
              </a:lnSpc>
              <a:spcBef>
                <a:spcPts val="1000"/>
              </a:spcBef>
              <a:spcAft>
                <a:spcPts val="0"/>
              </a:spcAft>
              <a:buClr>
                <a:schemeClr val="dk1"/>
              </a:buClr>
              <a:buSzPts val="2400"/>
              <a:buNone/>
            </a:pPr>
            <a:r>
              <a:rPr lang="en-GB" sz="2400"/>
              <a:t>Not everyone is religious but there is some truth in all religions. It is up to you to decide what is your truth. </a:t>
            </a:r>
            <a:endParaRPr/>
          </a:p>
          <a:p>
            <a:pPr indent="0" lvl="0" marL="0" rtl="0" algn="ctr">
              <a:lnSpc>
                <a:spcPct val="90000"/>
              </a:lnSpc>
              <a:spcBef>
                <a:spcPts val="1000"/>
              </a:spcBef>
              <a:spcAft>
                <a:spcPts val="0"/>
              </a:spcAft>
              <a:buClr>
                <a:schemeClr val="dk1"/>
              </a:buClr>
              <a:buSzPts val="2400"/>
              <a:buNone/>
            </a:pPr>
            <a:r>
              <a:rPr lang="en-GB" sz="2400"/>
              <a:t>You can also agree with some religious principles without belonging to a religion. You may believe in things such as the afterlife, but not have yet found the right explanation for you.</a:t>
            </a:r>
            <a:endParaRPr sz="2400"/>
          </a:p>
        </p:txBody>
      </p:sp>
      <p:sp>
        <p:nvSpPr>
          <p:cNvPr id="252" name="Google Shape;252;p15"/>
          <p:cNvSpPr/>
          <p:nvPr/>
        </p:nvSpPr>
        <p:spPr>
          <a:xfrm>
            <a:off x="778137" y="379075"/>
            <a:ext cx="10635726" cy="1107996"/>
          </a:xfrm>
          <a:prstGeom prst="rect">
            <a:avLst/>
          </a:prstGeom>
          <a:no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6600">
                <a:solidFill>
                  <a:srgbClr val="00B0F0"/>
                </a:solidFill>
                <a:latin typeface="Ribeye"/>
                <a:ea typeface="Ribeye"/>
                <a:cs typeface="Ribeye"/>
                <a:sym typeface="Ribeye"/>
              </a:rPr>
              <a:t>To Reflect</a:t>
            </a:r>
            <a:endParaRPr b="1" sz="6600">
              <a:solidFill>
                <a:srgbClr val="00B0F0"/>
              </a:solidFill>
              <a:latin typeface="Ribeye"/>
              <a:ea typeface="Ribeye"/>
              <a:cs typeface="Ribeye"/>
              <a:sym typeface="Ribeye"/>
            </a:endParaRPr>
          </a:p>
        </p:txBody>
      </p:sp>
      <p:sp>
        <p:nvSpPr>
          <p:cNvPr descr="Image" id="253" name="Google Shape;253;p15"/>
          <p:cNvSpPr/>
          <p:nvPr/>
        </p:nvSpPr>
        <p:spPr>
          <a:xfrm>
            <a:off x="63500"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54" name="Google Shape;254;p15"/>
          <p:cNvPicPr preferRelativeResize="0"/>
          <p:nvPr/>
        </p:nvPicPr>
        <p:blipFill rotWithShape="1">
          <a:blip r:embed="rId3">
            <a:alphaModFix/>
          </a:blip>
          <a:srcRect b="0" l="0" r="0" t="0"/>
          <a:stretch/>
        </p:blipFill>
        <p:spPr>
          <a:xfrm>
            <a:off x="7533273" y="2285666"/>
            <a:ext cx="3790950" cy="37909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16"/>
          <p:cNvSpPr/>
          <p:nvPr/>
        </p:nvSpPr>
        <p:spPr>
          <a:xfrm>
            <a:off x="778137" y="379075"/>
            <a:ext cx="10635726" cy="1015663"/>
          </a:xfrm>
          <a:prstGeom prst="rect">
            <a:avLst/>
          </a:prstGeom>
          <a:no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6000">
                <a:solidFill>
                  <a:srgbClr val="00B0F0"/>
                </a:solidFill>
                <a:latin typeface="Ribeye"/>
                <a:ea typeface="Ribeye"/>
                <a:cs typeface="Ribeye"/>
                <a:sym typeface="Ribeye"/>
              </a:rPr>
              <a:t> Key Question </a:t>
            </a:r>
            <a:endParaRPr/>
          </a:p>
        </p:txBody>
      </p:sp>
      <p:sp>
        <p:nvSpPr>
          <p:cNvPr descr="Image" id="260" name="Google Shape;260;p16"/>
          <p:cNvSpPr/>
          <p:nvPr/>
        </p:nvSpPr>
        <p:spPr>
          <a:xfrm>
            <a:off x="63500"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61" name="Google Shape;261;p16"/>
          <p:cNvSpPr txBox="1"/>
          <p:nvPr/>
        </p:nvSpPr>
        <p:spPr>
          <a:xfrm>
            <a:off x="368300" y="2257425"/>
            <a:ext cx="10623550" cy="280076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4400">
                <a:solidFill>
                  <a:schemeClr val="dk1"/>
                </a:solidFill>
                <a:latin typeface="Candara"/>
                <a:ea typeface="Candara"/>
                <a:cs typeface="Candara"/>
                <a:sym typeface="Candara"/>
              </a:rPr>
              <a:t>Knowing things helps us to understand ourselves and others more.</a:t>
            </a:r>
            <a:endParaRPr/>
          </a:p>
          <a:p>
            <a:pPr indent="0" lvl="0" marL="0" marR="0" rtl="0" algn="ctr">
              <a:spcBef>
                <a:spcPts val="0"/>
              </a:spcBef>
              <a:spcAft>
                <a:spcPts val="0"/>
              </a:spcAft>
              <a:buNone/>
            </a:pPr>
            <a:r>
              <a:rPr lang="en-GB" sz="4400">
                <a:solidFill>
                  <a:schemeClr val="dk1"/>
                </a:solidFill>
                <a:latin typeface="Candara"/>
                <a:ea typeface="Candara"/>
                <a:cs typeface="Candara"/>
                <a:sym typeface="Candara"/>
              </a:rPr>
              <a:t>Can you list as many reasons why this is important?</a:t>
            </a:r>
            <a:endParaRPr sz="4400">
              <a:solidFill>
                <a:schemeClr val="dk1"/>
              </a:solidFill>
              <a:latin typeface="Candara"/>
              <a:ea typeface="Candara"/>
              <a:cs typeface="Candara"/>
              <a:sym typeface="Candara"/>
            </a:endParaRPr>
          </a:p>
        </p:txBody>
      </p:sp>
      <p:sp>
        <p:nvSpPr>
          <p:cNvPr id="262" name="Google Shape;262;p16"/>
          <p:cNvSpPr/>
          <p:nvPr/>
        </p:nvSpPr>
        <p:spPr>
          <a:xfrm>
            <a:off x="778137" y="5835134"/>
            <a:ext cx="4705840"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800">
                <a:solidFill>
                  <a:srgbClr val="FF00FF"/>
                </a:solidFill>
                <a:latin typeface="Calibri"/>
                <a:ea typeface="Calibri"/>
                <a:cs typeface="Calibri"/>
                <a:sym typeface="Calibri"/>
              </a:rPr>
              <a:t>A          Pink Point Opportunity  </a:t>
            </a:r>
            <a:endParaRPr/>
          </a:p>
        </p:txBody>
      </p:sp>
      <p:pic>
        <p:nvPicPr>
          <p:cNvPr id="263" name="Google Shape;263;p16"/>
          <p:cNvPicPr preferRelativeResize="0"/>
          <p:nvPr/>
        </p:nvPicPr>
        <p:blipFill rotWithShape="1">
          <a:blip r:embed="rId3">
            <a:alphaModFix/>
          </a:blip>
          <a:srcRect b="0" l="0" r="0" t="0"/>
          <a:stretch/>
        </p:blipFill>
        <p:spPr>
          <a:xfrm>
            <a:off x="1204914" y="5821680"/>
            <a:ext cx="555820" cy="594241"/>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17"/>
          <p:cNvSpPr/>
          <p:nvPr/>
        </p:nvSpPr>
        <p:spPr>
          <a:xfrm>
            <a:off x="778137" y="379075"/>
            <a:ext cx="10635726" cy="1015663"/>
          </a:xfrm>
          <a:prstGeom prst="rect">
            <a:avLst/>
          </a:prstGeom>
          <a:no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6000">
                <a:solidFill>
                  <a:srgbClr val="00B0F0"/>
                </a:solidFill>
                <a:latin typeface="Ribeye"/>
                <a:ea typeface="Ribeye"/>
                <a:cs typeface="Ribeye"/>
                <a:sym typeface="Ribeye"/>
              </a:rPr>
              <a:t>To Understand</a:t>
            </a:r>
            <a:endParaRPr b="1" sz="6000">
              <a:solidFill>
                <a:srgbClr val="00B0F0"/>
              </a:solidFill>
              <a:latin typeface="Ribeye"/>
              <a:ea typeface="Ribeye"/>
              <a:cs typeface="Ribeye"/>
              <a:sym typeface="Ribeye"/>
            </a:endParaRPr>
          </a:p>
        </p:txBody>
      </p:sp>
      <p:sp>
        <p:nvSpPr>
          <p:cNvPr descr="Image" id="269" name="Google Shape;269;p17"/>
          <p:cNvSpPr/>
          <p:nvPr/>
        </p:nvSpPr>
        <p:spPr>
          <a:xfrm>
            <a:off x="63500"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70" name="Google Shape;270;p17"/>
          <p:cNvSpPr txBox="1"/>
          <p:nvPr/>
        </p:nvSpPr>
        <p:spPr>
          <a:xfrm>
            <a:off x="5626362" y="1714500"/>
            <a:ext cx="5297809" cy="4970045"/>
          </a:xfrm>
          <a:prstGeom prst="rect">
            <a:avLst/>
          </a:prstGeom>
          <a:solidFill>
            <a:srgbClr val="CCCCFF"/>
          </a:solidFill>
          <a:ln cap="flat" cmpd="sng" w="28575">
            <a:solidFill>
              <a:schemeClr val="dk1"/>
            </a:solidFill>
            <a:prstDash val="solid"/>
            <a:round/>
            <a:headEnd len="sm" w="sm" type="none"/>
            <a:tailEnd len="sm" w="sm" type="none"/>
          </a:ln>
        </p:spPr>
        <p:txBody>
          <a:bodyPr anchorCtr="0" anchor="t" bIns="45700" lIns="91425" spcFirstLastPara="1" rIns="91425" wrap="square" tIns="45700">
            <a:normAutofit fontScale="92500" lnSpcReduction="20000"/>
          </a:bodyPr>
          <a:lstStyle/>
          <a:p>
            <a:pPr indent="0" lvl="0" marL="0" marR="0" rtl="0" algn="ctr">
              <a:lnSpc>
                <a:spcPct val="90000"/>
              </a:lnSpc>
              <a:spcBef>
                <a:spcPts val="0"/>
              </a:spcBef>
              <a:spcAft>
                <a:spcPts val="0"/>
              </a:spcAft>
              <a:buClr>
                <a:schemeClr val="dk1"/>
              </a:buClr>
              <a:buSzPct val="100000"/>
              <a:buFont typeface="Arial"/>
              <a:buNone/>
            </a:pPr>
            <a:r>
              <a:t/>
            </a:r>
            <a:endParaRPr sz="2800">
              <a:solidFill>
                <a:schemeClr val="dk1"/>
              </a:solidFill>
              <a:latin typeface="Calibri"/>
              <a:ea typeface="Calibri"/>
              <a:cs typeface="Calibri"/>
              <a:sym typeface="Calibri"/>
            </a:endParaRPr>
          </a:p>
          <a:p>
            <a:pPr indent="0" lvl="0" marL="0" marR="0" rtl="0" algn="ctr">
              <a:lnSpc>
                <a:spcPct val="90000"/>
              </a:lnSpc>
              <a:spcBef>
                <a:spcPts val="1000"/>
              </a:spcBef>
              <a:spcAft>
                <a:spcPts val="0"/>
              </a:spcAft>
              <a:buClr>
                <a:schemeClr val="dk1"/>
              </a:buClr>
              <a:buSzPct val="100000"/>
              <a:buFont typeface="Arial"/>
              <a:buNone/>
            </a:pPr>
            <a:r>
              <a:rPr lang="en-GB" sz="2800">
                <a:solidFill>
                  <a:schemeClr val="dk1"/>
                </a:solidFill>
                <a:latin typeface="Candara"/>
                <a:ea typeface="Candara"/>
                <a:cs typeface="Candara"/>
                <a:sym typeface="Candara"/>
              </a:rPr>
              <a:t>Knowing things helps us to understand ourselves and others more. Understanding means being able to explain beliefs and behaviour, giving reasons. </a:t>
            </a:r>
            <a:endParaRPr/>
          </a:p>
          <a:p>
            <a:pPr indent="0" lvl="0" marL="0" marR="0" rtl="0" algn="ctr">
              <a:lnSpc>
                <a:spcPct val="90000"/>
              </a:lnSpc>
              <a:spcBef>
                <a:spcPts val="1000"/>
              </a:spcBef>
              <a:spcAft>
                <a:spcPts val="0"/>
              </a:spcAft>
              <a:buClr>
                <a:schemeClr val="dk1"/>
              </a:buClr>
              <a:buSzPct val="100000"/>
              <a:buFont typeface="Arial"/>
              <a:buNone/>
            </a:pPr>
            <a:r>
              <a:rPr lang="en-GB" sz="2800">
                <a:solidFill>
                  <a:schemeClr val="dk1"/>
                </a:solidFill>
                <a:latin typeface="Candara"/>
                <a:ea typeface="Candara"/>
                <a:cs typeface="Candara"/>
                <a:sym typeface="Candara"/>
              </a:rPr>
              <a:t>In R &amp;W we learn about others so we have better understanding of them and their experience.</a:t>
            </a:r>
            <a:endParaRPr/>
          </a:p>
          <a:p>
            <a:pPr indent="0" lvl="0" marL="0" marR="0" rtl="0" algn="ctr">
              <a:lnSpc>
                <a:spcPct val="90000"/>
              </a:lnSpc>
              <a:spcBef>
                <a:spcPts val="1000"/>
              </a:spcBef>
              <a:spcAft>
                <a:spcPts val="0"/>
              </a:spcAft>
              <a:buClr>
                <a:schemeClr val="dk1"/>
              </a:buClr>
              <a:buSzPct val="100000"/>
              <a:buFont typeface="Arial"/>
              <a:buNone/>
            </a:pPr>
            <a:r>
              <a:rPr lang="en-GB" sz="2800">
                <a:solidFill>
                  <a:schemeClr val="dk1"/>
                </a:solidFill>
                <a:latin typeface="Candara"/>
                <a:ea typeface="Candara"/>
                <a:cs typeface="Candara"/>
                <a:sym typeface="Candara"/>
              </a:rPr>
              <a:t> Imagining ourselves in other’s experience is called empathy. </a:t>
            </a:r>
            <a:endParaRPr/>
          </a:p>
          <a:p>
            <a:pPr indent="0" lvl="0" marL="0" marR="0" rtl="0" algn="ctr">
              <a:lnSpc>
                <a:spcPct val="90000"/>
              </a:lnSpc>
              <a:spcBef>
                <a:spcPts val="1000"/>
              </a:spcBef>
              <a:spcAft>
                <a:spcPts val="0"/>
              </a:spcAft>
              <a:buClr>
                <a:schemeClr val="dk1"/>
              </a:buClr>
              <a:buSzPct val="100000"/>
              <a:buFont typeface="Arial"/>
              <a:buNone/>
            </a:pPr>
            <a:r>
              <a:rPr lang="en-GB" sz="2800">
                <a:solidFill>
                  <a:schemeClr val="dk1"/>
                </a:solidFill>
                <a:latin typeface="Candara"/>
                <a:ea typeface="Candara"/>
                <a:cs typeface="Candara"/>
                <a:sym typeface="Candara"/>
              </a:rPr>
              <a:t>This skill is highly valued by any employment involving working with other people.</a:t>
            </a:r>
            <a:endParaRPr/>
          </a:p>
          <a:p>
            <a:pPr indent="0" lvl="0" marL="0" marR="0" rtl="0" algn="ctr">
              <a:lnSpc>
                <a:spcPct val="90000"/>
              </a:lnSpc>
              <a:spcBef>
                <a:spcPts val="1000"/>
              </a:spcBef>
              <a:spcAft>
                <a:spcPts val="0"/>
              </a:spcAft>
              <a:buClr>
                <a:schemeClr val="dk1"/>
              </a:buClr>
              <a:buSzPct val="100000"/>
              <a:buFont typeface="Arial"/>
              <a:buNone/>
            </a:pPr>
            <a:r>
              <a:t/>
            </a:r>
            <a:endParaRPr sz="2800">
              <a:solidFill>
                <a:schemeClr val="dk1"/>
              </a:solidFill>
              <a:latin typeface="Calibri"/>
              <a:ea typeface="Calibri"/>
              <a:cs typeface="Calibri"/>
              <a:sym typeface="Calibri"/>
            </a:endParaRPr>
          </a:p>
        </p:txBody>
      </p:sp>
      <p:pic>
        <p:nvPicPr>
          <p:cNvPr id="271" name="Google Shape;271;p17"/>
          <p:cNvPicPr preferRelativeResize="0"/>
          <p:nvPr/>
        </p:nvPicPr>
        <p:blipFill rotWithShape="1">
          <a:blip r:embed="rId3">
            <a:alphaModFix/>
          </a:blip>
          <a:srcRect b="0" l="0" r="0" t="0"/>
          <a:stretch/>
        </p:blipFill>
        <p:spPr>
          <a:xfrm>
            <a:off x="778137" y="2411631"/>
            <a:ext cx="3193788" cy="3193788"/>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18"/>
          <p:cNvSpPr txBox="1"/>
          <p:nvPr/>
        </p:nvSpPr>
        <p:spPr>
          <a:xfrm>
            <a:off x="291305" y="2020263"/>
            <a:ext cx="3652460" cy="2308324"/>
          </a:xfrm>
          <a:prstGeom prst="rect">
            <a:avLst/>
          </a:prstGeom>
          <a:solidFill>
            <a:srgbClr val="5FEAFD"/>
          </a:solid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a:solidFill>
                  <a:schemeClr val="dk1"/>
                </a:solidFill>
                <a:latin typeface="Calibri"/>
                <a:ea typeface="Calibri"/>
                <a:cs typeface="Calibri"/>
                <a:sym typeface="Calibri"/>
              </a:rPr>
              <a:t>He is “Blinded by your Grace”</a:t>
            </a:r>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77" name="Google Shape;277;p18"/>
          <p:cNvSpPr/>
          <p:nvPr/>
        </p:nvSpPr>
        <p:spPr>
          <a:xfrm>
            <a:off x="778137" y="379075"/>
            <a:ext cx="10635726" cy="1015663"/>
          </a:xfrm>
          <a:prstGeom prst="rect">
            <a:avLst/>
          </a:prstGeom>
          <a:no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6000">
                <a:solidFill>
                  <a:srgbClr val="00B0F0"/>
                </a:solidFill>
                <a:latin typeface="Ribeye"/>
                <a:ea typeface="Ribeye"/>
                <a:cs typeface="Ribeye"/>
                <a:sym typeface="Ribeye"/>
              </a:rPr>
              <a:t>To Understand</a:t>
            </a:r>
            <a:endParaRPr b="1" sz="6000">
              <a:solidFill>
                <a:srgbClr val="00B0F0"/>
              </a:solidFill>
              <a:latin typeface="Ribeye"/>
              <a:ea typeface="Ribeye"/>
              <a:cs typeface="Ribeye"/>
              <a:sym typeface="Ribeye"/>
            </a:endParaRPr>
          </a:p>
        </p:txBody>
      </p:sp>
      <p:sp>
        <p:nvSpPr>
          <p:cNvPr descr="Image" id="278" name="Google Shape;278;p18"/>
          <p:cNvSpPr/>
          <p:nvPr/>
        </p:nvSpPr>
        <p:spPr>
          <a:xfrm>
            <a:off x="63500"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79" name="Google Shape;279;p18"/>
          <p:cNvSpPr txBox="1"/>
          <p:nvPr/>
        </p:nvSpPr>
        <p:spPr>
          <a:xfrm>
            <a:off x="4182979" y="2874692"/>
            <a:ext cx="3826041" cy="2009275"/>
          </a:xfrm>
          <a:prstGeom prst="rect">
            <a:avLst/>
          </a:prstGeom>
          <a:solidFill>
            <a:srgbClr val="5FEAFD"/>
          </a:solidFill>
          <a:ln cap="flat" cmpd="sng" w="2857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2800"/>
              <a:buFont typeface="Arial"/>
              <a:buNone/>
            </a:pPr>
            <a:r>
              <a:t/>
            </a:r>
            <a:endParaRPr sz="2800">
              <a:solidFill>
                <a:schemeClr val="dk1"/>
              </a:solidFill>
              <a:latin typeface="Calibri"/>
              <a:ea typeface="Calibri"/>
              <a:cs typeface="Calibri"/>
              <a:sym typeface="Calibri"/>
            </a:endParaRPr>
          </a:p>
          <a:p>
            <a:pPr indent="0" lvl="0" marL="0" marR="0" rtl="0" algn="ctr">
              <a:lnSpc>
                <a:spcPct val="90000"/>
              </a:lnSpc>
              <a:spcBef>
                <a:spcPts val="1000"/>
              </a:spcBef>
              <a:spcAft>
                <a:spcPts val="0"/>
              </a:spcAft>
              <a:buClr>
                <a:schemeClr val="dk1"/>
              </a:buClr>
              <a:buSzPts val="2800"/>
              <a:buFont typeface="Arial"/>
              <a:buNone/>
            </a:pPr>
            <a:r>
              <a:rPr lang="en-GB" sz="2800">
                <a:solidFill>
                  <a:schemeClr val="dk1"/>
                </a:solidFill>
                <a:latin typeface="Candara"/>
                <a:ea typeface="Candara"/>
                <a:cs typeface="Candara"/>
                <a:sym typeface="Candara"/>
              </a:rPr>
              <a:t>Religion and Worldviews will help you understand why…</a:t>
            </a:r>
            <a:endParaRPr/>
          </a:p>
          <a:p>
            <a:pPr indent="0" lvl="0" marL="0" marR="0" rtl="0" algn="ctr">
              <a:lnSpc>
                <a:spcPct val="90000"/>
              </a:lnSpc>
              <a:spcBef>
                <a:spcPts val="1000"/>
              </a:spcBef>
              <a:spcAft>
                <a:spcPts val="0"/>
              </a:spcAft>
              <a:buClr>
                <a:schemeClr val="dk1"/>
              </a:buClr>
              <a:buSzPts val="2800"/>
              <a:buFont typeface="Arial"/>
              <a:buNone/>
            </a:pPr>
            <a:r>
              <a:t/>
            </a:r>
            <a:endParaRPr sz="2800">
              <a:solidFill>
                <a:schemeClr val="dk1"/>
              </a:solidFill>
              <a:latin typeface="Calibri"/>
              <a:ea typeface="Calibri"/>
              <a:cs typeface="Calibri"/>
              <a:sym typeface="Calibri"/>
            </a:endParaRPr>
          </a:p>
        </p:txBody>
      </p:sp>
      <p:sp>
        <p:nvSpPr>
          <p:cNvPr descr="STORMZY - BLINDED BY YOUR GRACE PT.2 FT. MNEK - YouTube" id="280" name="Google Shape;280;p18"/>
          <p:cNvSpPr/>
          <p:nvPr/>
        </p:nvSpPr>
        <p:spPr>
          <a:xfrm>
            <a:off x="215900" y="15875"/>
            <a:ext cx="304800" cy="30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81" name="Google Shape;281;p18"/>
          <p:cNvPicPr preferRelativeResize="0"/>
          <p:nvPr/>
        </p:nvPicPr>
        <p:blipFill rotWithShape="1">
          <a:blip r:embed="rId3">
            <a:alphaModFix/>
          </a:blip>
          <a:srcRect b="0" l="0" r="0" t="0"/>
          <a:stretch/>
        </p:blipFill>
        <p:spPr>
          <a:xfrm>
            <a:off x="884047" y="2388999"/>
            <a:ext cx="2466975" cy="1847850"/>
          </a:xfrm>
          <a:prstGeom prst="rect">
            <a:avLst/>
          </a:prstGeom>
          <a:noFill/>
          <a:ln>
            <a:noFill/>
          </a:ln>
        </p:spPr>
      </p:pic>
      <p:sp>
        <p:nvSpPr>
          <p:cNvPr id="282" name="Google Shape;282;p18"/>
          <p:cNvSpPr txBox="1"/>
          <p:nvPr/>
        </p:nvSpPr>
        <p:spPr>
          <a:xfrm>
            <a:off x="8248234" y="2020263"/>
            <a:ext cx="3699124" cy="2308324"/>
          </a:xfrm>
          <a:prstGeom prst="rect">
            <a:avLst/>
          </a:prstGeom>
          <a:solidFill>
            <a:srgbClr val="5FEAFD"/>
          </a:solid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a:solidFill>
                  <a:schemeClr val="dk1"/>
                </a:solidFill>
                <a:latin typeface="Calibri"/>
                <a:ea typeface="Calibri"/>
                <a:cs typeface="Calibri"/>
                <a:sym typeface="Calibri"/>
              </a:rPr>
              <a:t>They have their “Friday Night Dinner”</a:t>
            </a:r>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pic>
        <p:nvPicPr>
          <p:cNvPr id="283" name="Google Shape;283;p18"/>
          <p:cNvPicPr preferRelativeResize="0"/>
          <p:nvPr/>
        </p:nvPicPr>
        <p:blipFill rotWithShape="1">
          <a:blip r:embed="rId4">
            <a:alphaModFix/>
          </a:blip>
          <a:srcRect b="0" l="0" r="0" t="0"/>
          <a:stretch/>
        </p:blipFill>
        <p:spPr>
          <a:xfrm>
            <a:off x="8788108" y="2441386"/>
            <a:ext cx="2619375" cy="1743075"/>
          </a:xfrm>
          <a:prstGeom prst="rect">
            <a:avLst/>
          </a:prstGeom>
          <a:noFill/>
          <a:ln>
            <a:noFill/>
          </a:ln>
        </p:spPr>
      </p:pic>
      <p:sp>
        <p:nvSpPr>
          <p:cNvPr id="284" name="Google Shape;284;p18"/>
          <p:cNvSpPr txBox="1"/>
          <p:nvPr/>
        </p:nvSpPr>
        <p:spPr>
          <a:xfrm>
            <a:off x="256757" y="4527079"/>
            <a:ext cx="3687008" cy="2308324"/>
          </a:xfrm>
          <a:prstGeom prst="rect">
            <a:avLst/>
          </a:prstGeom>
          <a:solidFill>
            <a:srgbClr val="5FEAFD"/>
          </a:solid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a:solidFill>
                  <a:schemeClr val="dk1"/>
                </a:solidFill>
                <a:latin typeface="Calibri"/>
                <a:ea typeface="Calibri"/>
                <a:cs typeface="Calibri"/>
                <a:sym typeface="Calibri"/>
              </a:rPr>
              <a:t>He celebrates like this</a:t>
            </a:r>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descr="Liverpool FC's Mohamed Salah's goal celebrations: a guide to ..." id="285" name="Google Shape;285;p18"/>
          <p:cNvSpPr/>
          <p:nvPr/>
        </p:nvSpPr>
        <p:spPr>
          <a:xfrm>
            <a:off x="368300" y="168275"/>
            <a:ext cx="304800" cy="30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86" name="Google Shape;286;p18"/>
          <p:cNvPicPr preferRelativeResize="0"/>
          <p:nvPr/>
        </p:nvPicPr>
        <p:blipFill rotWithShape="1">
          <a:blip r:embed="rId5">
            <a:alphaModFix/>
          </a:blip>
          <a:srcRect b="0" l="0" r="0" t="0"/>
          <a:stretch/>
        </p:blipFill>
        <p:spPr>
          <a:xfrm>
            <a:off x="884047" y="4989950"/>
            <a:ext cx="2466976" cy="1693201"/>
          </a:xfrm>
          <a:prstGeom prst="rect">
            <a:avLst/>
          </a:prstGeom>
          <a:noFill/>
          <a:ln>
            <a:noFill/>
          </a:ln>
        </p:spPr>
      </p:pic>
      <p:sp>
        <p:nvSpPr>
          <p:cNvPr descr="Liverpool FC's Mohamed Salah's goal celebrations: a guide to ..." id="287" name="Google Shape;287;p18"/>
          <p:cNvSpPr/>
          <p:nvPr/>
        </p:nvSpPr>
        <p:spPr>
          <a:xfrm>
            <a:off x="520700" y="320675"/>
            <a:ext cx="304800" cy="30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88" name="Google Shape;288;p18"/>
          <p:cNvSpPr txBox="1"/>
          <p:nvPr/>
        </p:nvSpPr>
        <p:spPr>
          <a:xfrm>
            <a:off x="8248233" y="4523225"/>
            <a:ext cx="3699124" cy="2308324"/>
          </a:xfrm>
          <a:prstGeom prst="rect">
            <a:avLst/>
          </a:prstGeom>
          <a:solidFill>
            <a:srgbClr val="5FEAFD"/>
          </a:solid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a:solidFill>
                  <a:schemeClr val="dk1"/>
                </a:solidFill>
                <a:latin typeface="Calibri"/>
                <a:ea typeface="Calibri"/>
                <a:cs typeface="Calibri"/>
                <a:sym typeface="Calibri"/>
              </a:rPr>
              <a:t>She claims “God is not a man”</a:t>
            </a:r>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pic>
        <p:nvPicPr>
          <p:cNvPr id="289" name="Google Shape;289;p18"/>
          <p:cNvPicPr preferRelativeResize="0"/>
          <p:nvPr/>
        </p:nvPicPr>
        <p:blipFill rotWithShape="1">
          <a:blip r:embed="rId6">
            <a:alphaModFix/>
          </a:blip>
          <a:srcRect b="0" l="0" r="0" t="0"/>
          <a:stretch/>
        </p:blipFill>
        <p:spPr>
          <a:xfrm>
            <a:off x="8788108" y="4989949"/>
            <a:ext cx="2674657" cy="144694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19"/>
          <p:cNvSpPr txBox="1"/>
          <p:nvPr/>
        </p:nvSpPr>
        <p:spPr>
          <a:xfrm>
            <a:off x="291305" y="2020263"/>
            <a:ext cx="3652460" cy="2308324"/>
          </a:xfrm>
          <a:prstGeom prst="rect">
            <a:avLst/>
          </a:prstGeom>
          <a:solidFill>
            <a:srgbClr val="5FEAFD"/>
          </a:solid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a:solidFill>
                  <a:schemeClr val="dk1"/>
                </a:solidFill>
                <a:latin typeface="Calibri"/>
                <a:ea typeface="Calibri"/>
                <a:cs typeface="Calibri"/>
                <a:sym typeface="Calibri"/>
              </a:rPr>
              <a:t>He is “Blinded by your Grace”</a:t>
            </a:r>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95" name="Google Shape;295;p19"/>
          <p:cNvSpPr/>
          <p:nvPr/>
        </p:nvSpPr>
        <p:spPr>
          <a:xfrm>
            <a:off x="778137" y="379075"/>
            <a:ext cx="10635726" cy="1015663"/>
          </a:xfrm>
          <a:prstGeom prst="rect">
            <a:avLst/>
          </a:prstGeom>
          <a:no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6000">
                <a:solidFill>
                  <a:srgbClr val="00B0F0"/>
                </a:solidFill>
                <a:latin typeface="Ribeye"/>
                <a:ea typeface="Ribeye"/>
                <a:cs typeface="Ribeye"/>
                <a:sym typeface="Ribeye"/>
              </a:rPr>
              <a:t>To Understand</a:t>
            </a:r>
            <a:endParaRPr b="1" sz="6000">
              <a:solidFill>
                <a:srgbClr val="00B0F0"/>
              </a:solidFill>
              <a:latin typeface="Ribeye"/>
              <a:ea typeface="Ribeye"/>
              <a:cs typeface="Ribeye"/>
              <a:sym typeface="Ribeye"/>
            </a:endParaRPr>
          </a:p>
        </p:txBody>
      </p:sp>
      <p:sp>
        <p:nvSpPr>
          <p:cNvPr descr="Image" id="296" name="Google Shape;296;p19"/>
          <p:cNvSpPr/>
          <p:nvPr/>
        </p:nvSpPr>
        <p:spPr>
          <a:xfrm>
            <a:off x="63500"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97" name="Google Shape;297;p19"/>
          <p:cNvSpPr txBox="1"/>
          <p:nvPr/>
        </p:nvSpPr>
        <p:spPr>
          <a:xfrm>
            <a:off x="4182979" y="2874692"/>
            <a:ext cx="3826041" cy="2009275"/>
          </a:xfrm>
          <a:prstGeom prst="rect">
            <a:avLst/>
          </a:prstGeom>
          <a:solidFill>
            <a:srgbClr val="5FEAFD"/>
          </a:solidFill>
          <a:ln cap="flat" cmpd="sng" w="2857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2800"/>
              <a:buFont typeface="Arial"/>
              <a:buNone/>
            </a:pPr>
            <a:r>
              <a:t/>
            </a:r>
            <a:endParaRPr sz="2800">
              <a:solidFill>
                <a:schemeClr val="dk1"/>
              </a:solidFill>
              <a:latin typeface="Calibri"/>
              <a:ea typeface="Calibri"/>
              <a:cs typeface="Calibri"/>
              <a:sym typeface="Calibri"/>
            </a:endParaRPr>
          </a:p>
          <a:p>
            <a:pPr indent="0" lvl="0" marL="0" marR="0" rtl="0" algn="ctr">
              <a:lnSpc>
                <a:spcPct val="90000"/>
              </a:lnSpc>
              <a:spcBef>
                <a:spcPts val="1000"/>
              </a:spcBef>
              <a:spcAft>
                <a:spcPts val="0"/>
              </a:spcAft>
              <a:buClr>
                <a:schemeClr val="dk1"/>
              </a:buClr>
              <a:buSzPts val="2800"/>
              <a:buFont typeface="Arial"/>
              <a:buNone/>
            </a:pPr>
            <a:r>
              <a:rPr lang="en-GB" sz="2800">
                <a:solidFill>
                  <a:schemeClr val="dk1"/>
                </a:solidFill>
                <a:latin typeface="Candara"/>
                <a:ea typeface="Candara"/>
                <a:cs typeface="Candara"/>
                <a:sym typeface="Candara"/>
              </a:rPr>
              <a:t>Religion and Worldviews will help you understand why…</a:t>
            </a:r>
            <a:endParaRPr/>
          </a:p>
          <a:p>
            <a:pPr indent="0" lvl="0" marL="0" marR="0" rtl="0" algn="ctr">
              <a:lnSpc>
                <a:spcPct val="90000"/>
              </a:lnSpc>
              <a:spcBef>
                <a:spcPts val="1000"/>
              </a:spcBef>
              <a:spcAft>
                <a:spcPts val="0"/>
              </a:spcAft>
              <a:buClr>
                <a:schemeClr val="dk1"/>
              </a:buClr>
              <a:buSzPts val="2800"/>
              <a:buFont typeface="Arial"/>
              <a:buNone/>
            </a:pPr>
            <a:r>
              <a:t/>
            </a:r>
            <a:endParaRPr sz="2800">
              <a:solidFill>
                <a:schemeClr val="dk1"/>
              </a:solidFill>
              <a:latin typeface="Calibri"/>
              <a:ea typeface="Calibri"/>
              <a:cs typeface="Calibri"/>
              <a:sym typeface="Calibri"/>
            </a:endParaRPr>
          </a:p>
        </p:txBody>
      </p:sp>
      <p:sp>
        <p:nvSpPr>
          <p:cNvPr descr="STORMZY - BLINDED BY YOUR GRACE PT.2 FT. MNEK - YouTube" id="298" name="Google Shape;298;p19"/>
          <p:cNvSpPr/>
          <p:nvPr/>
        </p:nvSpPr>
        <p:spPr>
          <a:xfrm>
            <a:off x="215900" y="15875"/>
            <a:ext cx="304800" cy="30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99" name="Google Shape;299;p19"/>
          <p:cNvPicPr preferRelativeResize="0"/>
          <p:nvPr/>
        </p:nvPicPr>
        <p:blipFill rotWithShape="1">
          <a:blip r:embed="rId3">
            <a:alphaModFix/>
          </a:blip>
          <a:srcRect b="0" l="0" r="0" t="0"/>
          <a:stretch/>
        </p:blipFill>
        <p:spPr>
          <a:xfrm>
            <a:off x="884047" y="2388999"/>
            <a:ext cx="2466975" cy="1847850"/>
          </a:xfrm>
          <a:prstGeom prst="rect">
            <a:avLst/>
          </a:prstGeom>
          <a:noFill/>
          <a:ln>
            <a:noFill/>
          </a:ln>
        </p:spPr>
      </p:pic>
      <p:sp>
        <p:nvSpPr>
          <p:cNvPr id="300" name="Google Shape;300;p19"/>
          <p:cNvSpPr txBox="1"/>
          <p:nvPr/>
        </p:nvSpPr>
        <p:spPr>
          <a:xfrm>
            <a:off x="8248234" y="2020263"/>
            <a:ext cx="3699124" cy="2308324"/>
          </a:xfrm>
          <a:prstGeom prst="rect">
            <a:avLst/>
          </a:prstGeom>
          <a:solidFill>
            <a:srgbClr val="5FEAFD"/>
          </a:solid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a:solidFill>
                  <a:schemeClr val="dk1"/>
                </a:solidFill>
                <a:latin typeface="Calibri"/>
                <a:ea typeface="Calibri"/>
                <a:cs typeface="Calibri"/>
                <a:sym typeface="Calibri"/>
              </a:rPr>
              <a:t>They have their “Friday Night Dinner”</a:t>
            </a:r>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pic>
        <p:nvPicPr>
          <p:cNvPr id="301" name="Google Shape;301;p19"/>
          <p:cNvPicPr preferRelativeResize="0"/>
          <p:nvPr/>
        </p:nvPicPr>
        <p:blipFill rotWithShape="1">
          <a:blip r:embed="rId4">
            <a:alphaModFix/>
          </a:blip>
          <a:srcRect b="0" l="0" r="0" t="0"/>
          <a:stretch/>
        </p:blipFill>
        <p:spPr>
          <a:xfrm>
            <a:off x="8788108" y="2441386"/>
            <a:ext cx="2619375" cy="1743075"/>
          </a:xfrm>
          <a:prstGeom prst="rect">
            <a:avLst/>
          </a:prstGeom>
          <a:noFill/>
          <a:ln>
            <a:noFill/>
          </a:ln>
        </p:spPr>
      </p:pic>
      <p:sp>
        <p:nvSpPr>
          <p:cNvPr id="302" name="Google Shape;302;p19"/>
          <p:cNvSpPr txBox="1"/>
          <p:nvPr/>
        </p:nvSpPr>
        <p:spPr>
          <a:xfrm>
            <a:off x="256757" y="4527079"/>
            <a:ext cx="3687008" cy="2308324"/>
          </a:xfrm>
          <a:prstGeom prst="rect">
            <a:avLst/>
          </a:prstGeom>
          <a:solidFill>
            <a:srgbClr val="5FEAFD"/>
          </a:solid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a:solidFill>
                  <a:schemeClr val="dk1"/>
                </a:solidFill>
                <a:latin typeface="Calibri"/>
                <a:ea typeface="Calibri"/>
                <a:cs typeface="Calibri"/>
                <a:sym typeface="Calibri"/>
              </a:rPr>
              <a:t>He celebrates like this</a:t>
            </a:r>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descr="Liverpool FC's Mohamed Salah's goal celebrations: a guide to ..." id="303" name="Google Shape;303;p19"/>
          <p:cNvSpPr/>
          <p:nvPr/>
        </p:nvSpPr>
        <p:spPr>
          <a:xfrm>
            <a:off x="368300" y="168275"/>
            <a:ext cx="304800" cy="30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04" name="Google Shape;304;p19"/>
          <p:cNvPicPr preferRelativeResize="0"/>
          <p:nvPr/>
        </p:nvPicPr>
        <p:blipFill rotWithShape="1">
          <a:blip r:embed="rId5">
            <a:alphaModFix/>
          </a:blip>
          <a:srcRect b="0" l="0" r="0" t="0"/>
          <a:stretch/>
        </p:blipFill>
        <p:spPr>
          <a:xfrm>
            <a:off x="884047" y="4989950"/>
            <a:ext cx="2466976" cy="1693201"/>
          </a:xfrm>
          <a:prstGeom prst="rect">
            <a:avLst/>
          </a:prstGeom>
          <a:noFill/>
          <a:ln>
            <a:noFill/>
          </a:ln>
        </p:spPr>
      </p:pic>
      <p:sp>
        <p:nvSpPr>
          <p:cNvPr descr="Liverpool FC's Mohamed Salah's goal celebrations: a guide to ..." id="305" name="Google Shape;305;p19"/>
          <p:cNvSpPr/>
          <p:nvPr/>
        </p:nvSpPr>
        <p:spPr>
          <a:xfrm>
            <a:off x="520700" y="320675"/>
            <a:ext cx="304800" cy="30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06" name="Google Shape;306;p19"/>
          <p:cNvSpPr txBox="1"/>
          <p:nvPr/>
        </p:nvSpPr>
        <p:spPr>
          <a:xfrm>
            <a:off x="8248233" y="4523225"/>
            <a:ext cx="3699124" cy="2308324"/>
          </a:xfrm>
          <a:prstGeom prst="rect">
            <a:avLst/>
          </a:prstGeom>
          <a:solidFill>
            <a:srgbClr val="5FEAFD"/>
          </a:solid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a:solidFill>
                  <a:schemeClr val="dk1"/>
                </a:solidFill>
                <a:latin typeface="Calibri"/>
                <a:ea typeface="Calibri"/>
                <a:cs typeface="Calibri"/>
                <a:sym typeface="Calibri"/>
              </a:rPr>
              <a:t>She claims “God is not a man”</a:t>
            </a:r>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pic>
        <p:nvPicPr>
          <p:cNvPr id="307" name="Google Shape;307;p19"/>
          <p:cNvPicPr preferRelativeResize="0"/>
          <p:nvPr/>
        </p:nvPicPr>
        <p:blipFill rotWithShape="1">
          <a:blip r:embed="rId6">
            <a:alphaModFix/>
          </a:blip>
          <a:srcRect b="0" l="0" r="0" t="0"/>
          <a:stretch/>
        </p:blipFill>
        <p:spPr>
          <a:xfrm>
            <a:off x="8788108" y="4989949"/>
            <a:ext cx="2674657" cy="1446945"/>
          </a:xfrm>
          <a:prstGeom prst="rect">
            <a:avLst/>
          </a:prstGeom>
          <a:noFill/>
          <a:ln>
            <a:noFill/>
          </a:ln>
        </p:spPr>
      </p:pic>
      <p:sp>
        <p:nvSpPr>
          <p:cNvPr id="308" name="Google Shape;308;p19"/>
          <p:cNvSpPr txBox="1"/>
          <p:nvPr/>
        </p:nvSpPr>
        <p:spPr>
          <a:xfrm>
            <a:off x="825500" y="2632661"/>
            <a:ext cx="2735084" cy="923330"/>
          </a:xfrm>
          <a:prstGeom prst="rect">
            <a:avLst/>
          </a:prstGeom>
          <a:solidFill>
            <a:srgbClr val="FFFF00"/>
          </a:solid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a:solidFill>
                  <a:schemeClr val="dk1"/>
                </a:solidFill>
                <a:latin typeface="Calibri"/>
                <a:ea typeface="Calibri"/>
                <a:cs typeface="Calibri"/>
                <a:sym typeface="Calibri"/>
              </a:rPr>
              <a:t>As a Christian he thanks God for his love and forgiveness.</a:t>
            </a:r>
            <a:endParaRPr sz="1800">
              <a:solidFill>
                <a:schemeClr val="dk1"/>
              </a:solidFill>
              <a:latin typeface="Calibri"/>
              <a:ea typeface="Calibri"/>
              <a:cs typeface="Calibri"/>
              <a:sym typeface="Calibri"/>
            </a:endParaRPr>
          </a:p>
        </p:txBody>
      </p:sp>
      <p:sp>
        <p:nvSpPr>
          <p:cNvPr id="309" name="Google Shape;309;p19"/>
          <p:cNvSpPr txBox="1"/>
          <p:nvPr/>
        </p:nvSpPr>
        <p:spPr>
          <a:xfrm>
            <a:off x="732719" y="5414110"/>
            <a:ext cx="2735084" cy="923330"/>
          </a:xfrm>
          <a:prstGeom prst="rect">
            <a:avLst/>
          </a:prstGeom>
          <a:solidFill>
            <a:srgbClr val="FFFF00"/>
          </a:solid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a:solidFill>
                  <a:schemeClr val="dk1"/>
                </a:solidFill>
                <a:latin typeface="Calibri"/>
                <a:ea typeface="Calibri"/>
                <a:cs typeface="Calibri"/>
                <a:sym typeface="Calibri"/>
              </a:rPr>
              <a:t>As a Muslim he thanks God for his gifts (of talent) and support.</a:t>
            </a:r>
            <a:endParaRPr sz="1800">
              <a:solidFill>
                <a:schemeClr val="dk1"/>
              </a:solidFill>
              <a:latin typeface="Calibri"/>
              <a:ea typeface="Calibri"/>
              <a:cs typeface="Calibri"/>
              <a:sym typeface="Calibri"/>
            </a:endParaRPr>
          </a:p>
        </p:txBody>
      </p:sp>
      <p:sp>
        <p:nvSpPr>
          <p:cNvPr id="310" name="Google Shape;310;p19"/>
          <p:cNvSpPr txBox="1"/>
          <p:nvPr/>
        </p:nvSpPr>
        <p:spPr>
          <a:xfrm>
            <a:off x="8757894" y="2712760"/>
            <a:ext cx="2735084" cy="1200329"/>
          </a:xfrm>
          <a:prstGeom prst="rect">
            <a:avLst/>
          </a:prstGeom>
          <a:solidFill>
            <a:srgbClr val="FFFF00"/>
          </a:solid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a:solidFill>
                  <a:schemeClr val="dk1"/>
                </a:solidFill>
                <a:latin typeface="Calibri"/>
                <a:ea typeface="Calibri"/>
                <a:cs typeface="Calibri"/>
                <a:sym typeface="Calibri"/>
              </a:rPr>
              <a:t>As a Jewish family they honour God by having a special meal and thinking of him.</a:t>
            </a:r>
            <a:endParaRPr sz="1800">
              <a:solidFill>
                <a:schemeClr val="dk1"/>
              </a:solidFill>
              <a:latin typeface="Calibri"/>
              <a:ea typeface="Calibri"/>
              <a:cs typeface="Calibri"/>
              <a:sym typeface="Calibri"/>
            </a:endParaRPr>
          </a:p>
        </p:txBody>
      </p:sp>
      <p:sp>
        <p:nvSpPr>
          <p:cNvPr id="311" name="Google Shape;311;p19"/>
          <p:cNvSpPr txBox="1"/>
          <p:nvPr/>
        </p:nvSpPr>
        <p:spPr>
          <a:xfrm>
            <a:off x="8788108" y="5215722"/>
            <a:ext cx="2735084" cy="923330"/>
          </a:xfrm>
          <a:prstGeom prst="rect">
            <a:avLst/>
          </a:prstGeom>
          <a:solidFill>
            <a:srgbClr val="FFFF00"/>
          </a:solid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a:solidFill>
                  <a:schemeClr val="dk1"/>
                </a:solidFill>
                <a:latin typeface="Calibri"/>
                <a:ea typeface="Calibri"/>
                <a:cs typeface="Calibri"/>
                <a:sym typeface="Calibri"/>
              </a:rPr>
              <a:t>As a converted Kabbalist (Jew) she focuses on the essence of God not gender.</a:t>
            </a:r>
            <a:endParaRPr sz="18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08"/>
                                        </p:tgtEl>
                                        <p:attrNameLst>
                                          <p:attrName>style.visibility</p:attrName>
                                        </p:attrNameLst>
                                      </p:cBhvr>
                                      <p:to>
                                        <p:strVal val="visible"/>
                                      </p:to>
                                    </p:set>
                                    <p:anim calcmode="lin" valueType="num">
                                      <p:cBhvr additive="base">
                                        <p:cTn dur="500"/>
                                        <p:tgtEl>
                                          <p:spTgt spid="308"/>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10"/>
                                        </p:tgtEl>
                                        <p:attrNameLst>
                                          <p:attrName>style.visibility</p:attrName>
                                        </p:attrNameLst>
                                      </p:cBhvr>
                                      <p:to>
                                        <p:strVal val="visible"/>
                                      </p:to>
                                    </p:set>
                                    <p:anim calcmode="lin" valueType="num">
                                      <p:cBhvr additive="base">
                                        <p:cTn dur="500"/>
                                        <p:tgtEl>
                                          <p:spTgt spid="310"/>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09"/>
                                        </p:tgtEl>
                                        <p:attrNameLst>
                                          <p:attrName>style.visibility</p:attrName>
                                        </p:attrNameLst>
                                      </p:cBhvr>
                                      <p:to>
                                        <p:strVal val="visible"/>
                                      </p:to>
                                    </p:set>
                                    <p:anim calcmode="lin" valueType="num">
                                      <p:cBhvr additive="base">
                                        <p:cTn dur="500"/>
                                        <p:tgtEl>
                                          <p:spTgt spid="309"/>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20"/>
          <p:cNvSpPr/>
          <p:nvPr/>
        </p:nvSpPr>
        <p:spPr>
          <a:xfrm>
            <a:off x="778137" y="379075"/>
            <a:ext cx="10635726" cy="1446550"/>
          </a:xfrm>
          <a:prstGeom prst="rect">
            <a:avLst/>
          </a:prstGeom>
          <a:no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8800">
                <a:solidFill>
                  <a:srgbClr val="00B0F0"/>
                </a:solidFill>
                <a:latin typeface="Ribeye"/>
                <a:ea typeface="Ribeye"/>
                <a:cs typeface="Ribeye"/>
                <a:sym typeface="Ribeye"/>
              </a:rPr>
              <a:t>To Interpret</a:t>
            </a:r>
            <a:endParaRPr b="1" sz="8800">
              <a:solidFill>
                <a:srgbClr val="00B0F0"/>
              </a:solidFill>
              <a:latin typeface="Ribeye"/>
              <a:ea typeface="Ribeye"/>
              <a:cs typeface="Ribeye"/>
              <a:sym typeface="Ribeye"/>
            </a:endParaRPr>
          </a:p>
        </p:txBody>
      </p:sp>
      <p:sp>
        <p:nvSpPr>
          <p:cNvPr id="317" name="Google Shape;317;p20"/>
          <p:cNvSpPr txBox="1"/>
          <p:nvPr/>
        </p:nvSpPr>
        <p:spPr>
          <a:xfrm>
            <a:off x="4752474" y="2237873"/>
            <a:ext cx="6661389" cy="4355432"/>
          </a:xfrm>
          <a:prstGeom prst="rect">
            <a:avLst/>
          </a:prstGeom>
          <a:solidFill>
            <a:srgbClr val="5FEAFD"/>
          </a:solidFill>
          <a:ln cap="flat" cmpd="sng" w="28575">
            <a:solidFill>
              <a:schemeClr val="dk1"/>
            </a:solidFill>
            <a:prstDash val="solid"/>
            <a:round/>
            <a:headEnd len="sm" w="sm" type="none"/>
            <a:tailEnd len="sm" w="sm" type="none"/>
          </a:ln>
        </p:spPr>
        <p:txBody>
          <a:bodyPr anchorCtr="0" anchor="t" bIns="45700" lIns="91425" spcFirstLastPara="1" rIns="91425" wrap="square" tIns="45700">
            <a:normAutofit fontScale="92500" lnSpcReduction="10000"/>
          </a:bodyPr>
          <a:lstStyle/>
          <a:p>
            <a:pPr indent="0" lvl="0" marL="0" marR="0" rtl="0" algn="ctr">
              <a:lnSpc>
                <a:spcPct val="90000"/>
              </a:lnSpc>
              <a:spcBef>
                <a:spcPts val="0"/>
              </a:spcBef>
              <a:spcAft>
                <a:spcPts val="0"/>
              </a:spcAft>
              <a:buClr>
                <a:schemeClr val="dk1"/>
              </a:buClr>
              <a:buSzPct val="100000"/>
              <a:buFont typeface="Arial"/>
              <a:buNone/>
            </a:pPr>
            <a:r>
              <a:rPr lang="en-GB" sz="2800">
                <a:solidFill>
                  <a:schemeClr val="dk1"/>
                </a:solidFill>
                <a:latin typeface="Candara"/>
                <a:ea typeface="Candara"/>
                <a:cs typeface="Candara"/>
                <a:sym typeface="Candara"/>
              </a:rPr>
              <a:t>The reasons why religious and non religious people have their ideas and traditions can often be traced back to their religious teachings. </a:t>
            </a:r>
            <a:endParaRPr/>
          </a:p>
          <a:p>
            <a:pPr indent="0" lvl="0" marL="0" marR="0" rtl="0" algn="ctr">
              <a:lnSpc>
                <a:spcPct val="90000"/>
              </a:lnSpc>
              <a:spcBef>
                <a:spcPts val="1000"/>
              </a:spcBef>
              <a:spcAft>
                <a:spcPts val="0"/>
              </a:spcAft>
              <a:buClr>
                <a:schemeClr val="dk1"/>
              </a:buClr>
              <a:buSzPct val="100000"/>
              <a:buFont typeface="Arial"/>
              <a:buNone/>
            </a:pPr>
            <a:r>
              <a:rPr lang="en-GB" sz="2800">
                <a:solidFill>
                  <a:schemeClr val="dk1"/>
                </a:solidFill>
                <a:latin typeface="Candara"/>
                <a:ea typeface="Candara"/>
                <a:cs typeface="Candara"/>
                <a:sym typeface="Candara"/>
              </a:rPr>
              <a:t>Each religion has its own version of history/law/stories etc. There are many overlaps but also crucial differences between them. There are also various ways these can be understood or interpreted.  </a:t>
            </a:r>
            <a:endParaRPr/>
          </a:p>
          <a:p>
            <a:pPr indent="0" lvl="0" marL="0" marR="0" rtl="0" algn="ctr">
              <a:lnSpc>
                <a:spcPct val="90000"/>
              </a:lnSpc>
              <a:spcBef>
                <a:spcPts val="1000"/>
              </a:spcBef>
              <a:spcAft>
                <a:spcPts val="0"/>
              </a:spcAft>
              <a:buClr>
                <a:schemeClr val="dk1"/>
              </a:buClr>
              <a:buSzPct val="100000"/>
              <a:buFont typeface="Arial"/>
              <a:buNone/>
            </a:pPr>
            <a:r>
              <a:rPr lang="en-GB" sz="2800">
                <a:solidFill>
                  <a:schemeClr val="dk1"/>
                </a:solidFill>
                <a:latin typeface="Candara"/>
                <a:ea typeface="Candara"/>
                <a:cs typeface="Candara"/>
                <a:sym typeface="Candara"/>
              </a:rPr>
              <a:t>Often there are significant differences within religions too- this causes the emergence of differing denominations.</a:t>
            </a:r>
            <a:endParaRPr sz="2800">
              <a:solidFill>
                <a:schemeClr val="dk1"/>
              </a:solidFill>
              <a:latin typeface="Candara"/>
              <a:ea typeface="Candara"/>
              <a:cs typeface="Candara"/>
              <a:sym typeface="Candara"/>
            </a:endParaRPr>
          </a:p>
        </p:txBody>
      </p:sp>
      <p:pic>
        <p:nvPicPr>
          <p:cNvPr id="318" name="Google Shape;318;p20"/>
          <p:cNvPicPr preferRelativeResize="0"/>
          <p:nvPr/>
        </p:nvPicPr>
        <p:blipFill rotWithShape="1">
          <a:blip r:embed="rId3">
            <a:alphaModFix/>
          </a:blip>
          <a:srcRect b="0" l="0" r="0" t="0"/>
          <a:stretch/>
        </p:blipFill>
        <p:spPr>
          <a:xfrm>
            <a:off x="685800" y="2715387"/>
            <a:ext cx="3048000" cy="2932176"/>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21"/>
          <p:cNvSpPr/>
          <p:nvPr/>
        </p:nvSpPr>
        <p:spPr>
          <a:xfrm>
            <a:off x="778137" y="379075"/>
            <a:ext cx="10635726" cy="1015663"/>
          </a:xfrm>
          <a:prstGeom prst="rect">
            <a:avLst/>
          </a:prstGeom>
          <a:no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6000">
                <a:solidFill>
                  <a:srgbClr val="00B0F0"/>
                </a:solidFill>
                <a:latin typeface="Ribeye"/>
                <a:ea typeface="Ribeye"/>
                <a:cs typeface="Ribeye"/>
                <a:sym typeface="Ribeye"/>
              </a:rPr>
              <a:t>To Interpret</a:t>
            </a:r>
            <a:endParaRPr b="1" sz="6000">
              <a:solidFill>
                <a:srgbClr val="00B0F0"/>
              </a:solidFill>
              <a:latin typeface="Ribeye"/>
              <a:ea typeface="Ribeye"/>
              <a:cs typeface="Ribeye"/>
              <a:sym typeface="Ribeye"/>
            </a:endParaRPr>
          </a:p>
        </p:txBody>
      </p:sp>
      <p:pic>
        <p:nvPicPr>
          <p:cNvPr id="324" name="Google Shape;324;p21"/>
          <p:cNvPicPr preferRelativeResize="0"/>
          <p:nvPr/>
        </p:nvPicPr>
        <p:blipFill rotWithShape="1">
          <a:blip r:embed="rId3">
            <a:alphaModFix/>
          </a:blip>
          <a:srcRect b="0" l="0" r="0" t="0"/>
          <a:stretch/>
        </p:blipFill>
        <p:spPr>
          <a:xfrm>
            <a:off x="4068178" y="1970882"/>
            <a:ext cx="3790950" cy="3790950"/>
          </a:xfrm>
          <a:prstGeom prst="rect">
            <a:avLst/>
          </a:prstGeom>
          <a:noFill/>
          <a:ln>
            <a:noFill/>
          </a:ln>
        </p:spPr>
      </p:pic>
      <p:sp>
        <p:nvSpPr>
          <p:cNvPr id="325" name="Google Shape;325;p21"/>
          <p:cNvSpPr txBox="1"/>
          <p:nvPr/>
        </p:nvSpPr>
        <p:spPr>
          <a:xfrm>
            <a:off x="4068177" y="2165684"/>
            <a:ext cx="4069181" cy="3453063"/>
          </a:xfrm>
          <a:prstGeom prst="rect">
            <a:avLst/>
          </a:prstGeom>
          <a:solidFill>
            <a:srgbClr val="00B0F0"/>
          </a:solidFill>
          <a:ln cap="flat" cmpd="sng" w="2857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2800"/>
              <a:buFont typeface="Arial"/>
              <a:buNone/>
            </a:pPr>
            <a:r>
              <a:t/>
            </a:r>
            <a:endParaRPr sz="2800">
              <a:solidFill>
                <a:schemeClr val="dk1"/>
              </a:solidFill>
              <a:latin typeface="Calibri"/>
              <a:ea typeface="Calibri"/>
              <a:cs typeface="Calibri"/>
              <a:sym typeface="Calibri"/>
            </a:endParaRPr>
          </a:p>
          <a:p>
            <a:pPr indent="0" lvl="0" marL="0" marR="0" rtl="0" algn="ctr">
              <a:lnSpc>
                <a:spcPct val="90000"/>
              </a:lnSpc>
              <a:spcBef>
                <a:spcPts val="1000"/>
              </a:spcBef>
              <a:spcAft>
                <a:spcPts val="0"/>
              </a:spcAft>
              <a:buClr>
                <a:schemeClr val="dk1"/>
              </a:buClr>
              <a:buSzPts val="2800"/>
              <a:buFont typeface="Arial"/>
              <a:buNone/>
            </a:pPr>
            <a:r>
              <a:t/>
            </a:r>
            <a:endParaRPr sz="2800">
              <a:solidFill>
                <a:schemeClr val="dk1"/>
              </a:solidFill>
              <a:latin typeface="Calibri"/>
              <a:ea typeface="Calibri"/>
              <a:cs typeface="Calibri"/>
              <a:sym typeface="Calibri"/>
            </a:endParaRPr>
          </a:p>
          <a:p>
            <a:pPr indent="0" lvl="0" marL="0" marR="0" rtl="0" algn="ctr">
              <a:lnSpc>
                <a:spcPct val="90000"/>
              </a:lnSpc>
              <a:spcBef>
                <a:spcPts val="1000"/>
              </a:spcBef>
              <a:spcAft>
                <a:spcPts val="0"/>
              </a:spcAft>
              <a:buClr>
                <a:schemeClr val="dk1"/>
              </a:buClr>
              <a:buSzPts val="2800"/>
              <a:buFont typeface="Arial"/>
              <a:buNone/>
            </a:pPr>
            <a:r>
              <a:rPr lang="en-GB" sz="2800">
                <a:solidFill>
                  <a:schemeClr val="dk1"/>
                </a:solidFill>
                <a:latin typeface="Candara"/>
                <a:ea typeface="Candara"/>
                <a:cs typeface="Candara"/>
                <a:sym typeface="Candara"/>
              </a:rPr>
              <a:t>Can you interpret the message from each of these religious quotes?</a:t>
            </a:r>
            <a:endParaRPr/>
          </a:p>
          <a:p>
            <a:pPr indent="0" lvl="0" marL="0" marR="0" rtl="0" algn="ctr">
              <a:lnSpc>
                <a:spcPct val="90000"/>
              </a:lnSpc>
              <a:spcBef>
                <a:spcPts val="1000"/>
              </a:spcBef>
              <a:spcAft>
                <a:spcPts val="0"/>
              </a:spcAft>
              <a:buClr>
                <a:schemeClr val="dk1"/>
              </a:buClr>
              <a:buSzPts val="2800"/>
              <a:buFont typeface="Arial"/>
              <a:buNone/>
            </a:pPr>
            <a:r>
              <a:t/>
            </a:r>
            <a:endParaRPr sz="2800">
              <a:solidFill>
                <a:schemeClr val="dk1"/>
              </a:solidFill>
              <a:latin typeface="Candara"/>
              <a:ea typeface="Candara"/>
              <a:cs typeface="Candara"/>
              <a:sym typeface="Candara"/>
            </a:endParaRPr>
          </a:p>
          <a:p>
            <a:pPr indent="0" lvl="0" marL="0" marR="0" rtl="0" algn="ctr">
              <a:lnSpc>
                <a:spcPct val="90000"/>
              </a:lnSpc>
              <a:spcBef>
                <a:spcPts val="1000"/>
              </a:spcBef>
              <a:spcAft>
                <a:spcPts val="0"/>
              </a:spcAft>
              <a:buClr>
                <a:schemeClr val="dk1"/>
              </a:buClr>
              <a:buSzPts val="2800"/>
              <a:buFont typeface="Arial"/>
              <a:buNone/>
            </a:pPr>
            <a:r>
              <a:t/>
            </a:r>
            <a:endParaRPr sz="2800">
              <a:solidFill>
                <a:schemeClr val="dk1"/>
              </a:solidFill>
              <a:latin typeface="Calibri"/>
              <a:ea typeface="Calibri"/>
              <a:cs typeface="Calibri"/>
              <a:sym typeface="Calibri"/>
            </a:endParaRPr>
          </a:p>
          <a:p>
            <a:pPr indent="0" lvl="0" marL="0" marR="0" rtl="0" algn="ctr">
              <a:lnSpc>
                <a:spcPct val="90000"/>
              </a:lnSpc>
              <a:spcBef>
                <a:spcPts val="1000"/>
              </a:spcBef>
              <a:spcAft>
                <a:spcPts val="0"/>
              </a:spcAft>
              <a:buClr>
                <a:schemeClr val="dk1"/>
              </a:buClr>
              <a:buSzPts val="2800"/>
              <a:buFont typeface="Arial"/>
              <a:buNone/>
            </a:pPr>
            <a:r>
              <a:t/>
            </a:r>
            <a:endParaRPr sz="2800">
              <a:solidFill>
                <a:schemeClr val="dk1"/>
              </a:solidFill>
              <a:latin typeface="Calibri"/>
              <a:ea typeface="Calibri"/>
              <a:cs typeface="Calibri"/>
              <a:sym typeface="Calibri"/>
            </a:endParaRPr>
          </a:p>
        </p:txBody>
      </p:sp>
      <p:sp>
        <p:nvSpPr>
          <p:cNvPr id="326" name="Google Shape;326;p21"/>
          <p:cNvSpPr txBox="1"/>
          <p:nvPr/>
        </p:nvSpPr>
        <p:spPr>
          <a:xfrm>
            <a:off x="778137" y="2165684"/>
            <a:ext cx="3011810" cy="1477328"/>
          </a:xfrm>
          <a:prstGeom prst="rect">
            <a:avLst/>
          </a:prstGeom>
          <a:solidFill>
            <a:srgbClr val="5FEAFD"/>
          </a:solid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a:solidFill>
                  <a:schemeClr val="dk1"/>
                </a:solidFill>
                <a:latin typeface="Candara"/>
                <a:ea typeface="Candara"/>
                <a:cs typeface="Candara"/>
                <a:sym typeface="Candara"/>
              </a:rPr>
              <a:t>Treat no others in ways that you yourself would find harmful.</a:t>
            </a:r>
            <a:endParaRPr/>
          </a:p>
          <a:p>
            <a:pPr indent="0" lvl="0" marL="0" marR="0" rtl="0" algn="ctr">
              <a:spcBef>
                <a:spcPts val="0"/>
              </a:spcBef>
              <a:spcAft>
                <a:spcPts val="0"/>
              </a:spcAft>
              <a:buNone/>
            </a:pPr>
            <a:r>
              <a:t/>
            </a:r>
            <a:endParaRPr sz="1800">
              <a:solidFill>
                <a:schemeClr val="dk1"/>
              </a:solidFill>
              <a:latin typeface="Candara"/>
              <a:ea typeface="Candara"/>
              <a:cs typeface="Candara"/>
              <a:sym typeface="Candara"/>
            </a:endParaRPr>
          </a:p>
          <a:p>
            <a:pPr indent="0" lvl="0" marL="0" marR="0" rtl="0" algn="r">
              <a:spcBef>
                <a:spcPts val="0"/>
              </a:spcBef>
              <a:spcAft>
                <a:spcPts val="0"/>
              </a:spcAft>
              <a:buNone/>
            </a:pPr>
            <a:r>
              <a:rPr lang="en-GB" sz="1800">
                <a:solidFill>
                  <a:schemeClr val="dk1"/>
                </a:solidFill>
                <a:latin typeface="Candara"/>
                <a:ea typeface="Candara"/>
                <a:cs typeface="Candara"/>
                <a:sym typeface="Candara"/>
              </a:rPr>
              <a:t>The Buddha </a:t>
            </a:r>
            <a:endParaRPr sz="1800">
              <a:solidFill>
                <a:schemeClr val="dk1"/>
              </a:solidFill>
              <a:latin typeface="Candara"/>
              <a:ea typeface="Candara"/>
              <a:cs typeface="Candara"/>
              <a:sym typeface="Candara"/>
            </a:endParaRPr>
          </a:p>
        </p:txBody>
      </p:sp>
      <p:sp>
        <p:nvSpPr>
          <p:cNvPr id="327" name="Google Shape;327;p21"/>
          <p:cNvSpPr txBox="1"/>
          <p:nvPr/>
        </p:nvSpPr>
        <p:spPr>
          <a:xfrm>
            <a:off x="778137" y="4146884"/>
            <a:ext cx="3011810" cy="1477328"/>
          </a:xfrm>
          <a:prstGeom prst="rect">
            <a:avLst/>
          </a:prstGeom>
          <a:solidFill>
            <a:srgbClr val="5FEAFD"/>
          </a:solid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a:solidFill>
                  <a:schemeClr val="dk1"/>
                </a:solidFill>
                <a:latin typeface="Candara"/>
                <a:ea typeface="Candara"/>
                <a:cs typeface="Candara"/>
                <a:sym typeface="Candara"/>
              </a:rPr>
              <a:t>In everything, do to others as you would have them do to you, for this is the law.</a:t>
            </a:r>
            <a:endParaRPr/>
          </a:p>
          <a:p>
            <a:pPr indent="0" lvl="0" marL="0" marR="0" rtl="0" algn="ctr">
              <a:spcBef>
                <a:spcPts val="0"/>
              </a:spcBef>
              <a:spcAft>
                <a:spcPts val="0"/>
              </a:spcAft>
              <a:buNone/>
            </a:pPr>
            <a:r>
              <a:t/>
            </a:r>
            <a:endParaRPr sz="1800">
              <a:solidFill>
                <a:schemeClr val="dk1"/>
              </a:solidFill>
              <a:latin typeface="Candara"/>
              <a:ea typeface="Candara"/>
              <a:cs typeface="Candara"/>
              <a:sym typeface="Candara"/>
            </a:endParaRPr>
          </a:p>
          <a:p>
            <a:pPr indent="0" lvl="0" marL="0" marR="0" rtl="0" algn="r">
              <a:spcBef>
                <a:spcPts val="0"/>
              </a:spcBef>
              <a:spcAft>
                <a:spcPts val="0"/>
              </a:spcAft>
              <a:buNone/>
            </a:pPr>
            <a:r>
              <a:rPr lang="en-GB" sz="1800">
                <a:solidFill>
                  <a:schemeClr val="dk1"/>
                </a:solidFill>
                <a:latin typeface="Candara"/>
                <a:ea typeface="Candara"/>
                <a:cs typeface="Candara"/>
                <a:sym typeface="Candara"/>
              </a:rPr>
              <a:t>Jesus</a:t>
            </a:r>
            <a:endParaRPr sz="1800">
              <a:solidFill>
                <a:schemeClr val="dk1"/>
              </a:solidFill>
              <a:latin typeface="Candara"/>
              <a:ea typeface="Candara"/>
              <a:cs typeface="Candara"/>
              <a:sym typeface="Candara"/>
            </a:endParaRPr>
          </a:p>
        </p:txBody>
      </p:sp>
      <p:sp>
        <p:nvSpPr>
          <p:cNvPr id="328" name="Google Shape;328;p21"/>
          <p:cNvSpPr txBox="1"/>
          <p:nvPr/>
        </p:nvSpPr>
        <p:spPr>
          <a:xfrm>
            <a:off x="8402053" y="2165683"/>
            <a:ext cx="3011810" cy="1477328"/>
          </a:xfrm>
          <a:prstGeom prst="rect">
            <a:avLst/>
          </a:prstGeom>
          <a:solidFill>
            <a:srgbClr val="5FEAFD"/>
          </a:solid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a:solidFill>
                  <a:schemeClr val="dk1"/>
                </a:solidFill>
                <a:latin typeface="Candara"/>
                <a:ea typeface="Candara"/>
                <a:cs typeface="Candara"/>
                <a:sym typeface="Candara"/>
              </a:rPr>
              <a:t>This is the sum of your duty; do not do to others what would cause pain if done to you.</a:t>
            </a:r>
            <a:endParaRPr/>
          </a:p>
          <a:p>
            <a:pPr indent="0" lvl="0" marL="0" marR="0" rtl="0" algn="r">
              <a:spcBef>
                <a:spcPts val="0"/>
              </a:spcBef>
              <a:spcAft>
                <a:spcPts val="0"/>
              </a:spcAft>
              <a:buNone/>
            </a:pPr>
            <a:r>
              <a:rPr lang="en-GB" sz="1800">
                <a:solidFill>
                  <a:schemeClr val="dk1"/>
                </a:solidFill>
                <a:latin typeface="Candara"/>
                <a:ea typeface="Candara"/>
                <a:cs typeface="Candara"/>
                <a:sym typeface="Candara"/>
              </a:rPr>
              <a:t>Unknown. Hinduism</a:t>
            </a:r>
            <a:endParaRPr sz="1800">
              <a:solidFill>
                <a:schemeClr val="dk1"/>
              </a:solidFill>
              <a:latin typeface="Candara"/>
              <a:ea typeface="Candara"/>
              <a:cs typeface="Candara"/>
              <a:sym typeface="Candara"/>
            </a:endParaRPr>
          </a:p>
        </p:txBody>
      </p:sp>
      <p:sp>
        <p:nvSpPr>
          <p:cNvPr id="329" name="Google Shape;329;p21"/>
          <p:cNvSpPr txBox="1"/>
          <p:nvPr/>
        </p:nvSpPr>
        <p:spPr>
          <a:xfrm>
            <a:off x="8402053" y="4146884"/>
            <a:ext cx="3011810" cy="1477328"/>
          </a:xfrm>
          <a:prstGeom prst="rect">
            <a:avLst/>
          </a:prstGeom>
          <a:solidFill>
            <a:srgbClr val="5FEAFD"/>
          </a:solid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a:solidFill>
                  <a:schemeClr val="dk1"/>
                </a:solidFill>
                <a:latin typeface="Candara"/>
                <a:ea typeface="Candara"/>
                <a:cs typeface="Candara"/>
                <a:sym typeface="Candara"/>
              </a:rPr>
              <a:t>Not one of you truly believes until you wish for others what you wish for yourself.</a:t>
            </a:r>
            <a:endParaRPr/>
          </a:p>
          <a:p>
            <a:pPr indent="0" lvl="0" marL="0" marR="0" rtl="0" algn="ctr">
              <a:spcBef>
                <a:spcPts val="0"/>
              </a:spcBef>
              <a:spcAft>
                <a:spcPts val="0"/>
              </a:spcAft>
              <a:buNone/>
            </a:pPr>
            <a:r>
              <a:t/>
            </a:r>
            <a:endParaRPr sz="1800">
              <a:solidFill>
                <a:schemeClr val="dk1"/>
              </a:solidFill>
              <a:latin typeface="Candara"/>
              <a:ea typeface="Candara"/>
              <a:cs typeface="Candara"/>
              <a:sym typeface="Candara"/>
            </a:endParaRPr>
          </a:p>
          <a:p>
            <a:pPr indent="0" lvl="0" marL="0" marR="0" rtl="0" algn="r">
              <a:spcBef>
                <a:spcPts val="0"/>
              </a:spcBef>
              <a:spcAft>
                <a:spcPts val="0"/>
              </a:spcAft>
              <a:buNone/>
            </a:pPr>
            <a:r>
              <a:rPr lang="en-GB" sz="1800">
                <a:solidFill>
                  <a:schemeClr val="dk1"/>
                </a:solidFill>
                <a:latin typeface="Candara"/>
                <a:ea typeface="Candara"/>
                <a:cs typeface="Candara"/>
                <a:sym typeface="Candara"/>
              </a:rPr>
              <a:t>Muhammed.</a:t>
            </a:r>
            <a:endParaRPr sz="1800">
              <a:solidFill>
                <a:schemeClr val="dk1"/>
              </a:solidFill>
              <a:latin typeface="Candara"/>
              <a:ea typeface="Candara"/>
              <a:cs typeface="Candara"/>
              <a:sym typeface="Candara"/>
            </a:endParaRPr>
          </a:p>
        </p:txBody>
      </p:sp>
      <p:sp>
        <p:nvSpPr>
          <p:cNvPr id="330" name="Google Shape;330;p21"/>
          <p:cNvSpPr txBox="1"/>
          <p:nvPr/>
        </p:nvSpPr>
        <p:spPr>
          <a:xfrm>
            <a:off x="4479758" y="4674627"/>
            <a:ext cx="3232484" cy="2031325"/>
          </a:xfrm>
          <a:prstGeom prst="rect">
            <a:avLst/>
          </a:prstGeom>
          <a:solidFill>
            <a:srgbClr val="FFFF00"/>
          </a:solid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a:solidFill>
                  <a:schemeClr val="dk1"/>
                </a:solidFill>
                <a:latin typeface="Calibri"/>
                <a:ea typeface="Calibri"/>
                <a:cs typeface="Calibri"/>
                <a:sym typeface="Calibri"/>
              </a:rPr>
              <a:t>They all share the message: Treat others how you would like to be treated.”</a:t>
            </a:r>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rPr lang="en-GB" sz="1800">
                <a:solidFill>
                  <a:schemeClr val="dk1"/>
                </a:solidFill>
                <a:latin typeface="Calibri"/>
                <a:ea typeface="Calibri"/>
                <a:cs typeface="Calibri"/>
                <a:sym typeface="Calibri"/>
              </a:rPr>
              <a:t>This is known as the “Golden Rule” and is found in at least 13 religions.</a:t>
            </a:r>
            <a:endParaRPr sz="1800">
              <a:solidFill>
                <a:schemeClr val="dk1"/>
              </a:solidFill>
              <a:latin typeface="Calibri"/>
              <a:ea typeface="Calibri"/>
              <a:cs typeface="Calibri"/>
              <a:sym typeface="Calibri"/>
            </a:endParaRPr>
          </a:p>
        </p:txBody>
      </p:sp>
      <p:sp>
        <p:nvSpPr>
          <p:cNvPr id="331" name="Google Shape;331;p21"/>
          <p:cNvSpPr/>
          <p:nvPr/>
        </p:nvSpPr>
        <p:spPr>
          <a:xfrm>
            <a:off x="845782" y="5943418"/>
            <a:ext cx="309379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rgbClr val="FF00FF"/>
                </a:solidFill>
                <a:latin typeface="Calibri"/>
                <a:ea typeface="Calibri"/>
                <a:cs typeface="Calibri"/>
                <a:sym typeface="Calibri"/>
              </a:rPr>
              <a:t>A          Pink Point Opportunity  </a:t>
            </a:r>
            <a:endParaRPr/>
          </a:p>
        </p:txBody>
      </p:sp>
      <p:pic>
        <p:nvPicPr>
          <p:cNvPr id="332" name="Google Shape;332;p21"/>
          <p:cNvPicPr preferRelativeResize="0"/>
          <p:nvPr/>
        </p:nvPicPr>
        <p:blipFill rotWithShape="1">
          <a:blip r:embed="rId4">
            <a:alphaModFix/>
          </a:blip>
          <a:srcRect b="0" l="0" r="0" t="0"/>
          <a:stretch/>
        </p:blipFill>
        <p:spPr>
          <a:xfrm>
            <a:off x="1148855" y="5943418"/>
            <a:ext cx="398005" cy="425517"/>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xit" presetID="10" presetSubtype="0">
                                  <p:stCondLst>
                                    <p:cond delay="0"/>
                                  </p:stCondLst>
                                  <p:childTnLst>
                                    <p:animEffect filter="fade" transition="out">
                                      <p:cBhvr>
                                        <p:cTn dur="1000"/>
                                        <p:tgtEl>
                                          <p:spTgt spid="325"/>
                                        </p:tgtEl>
                                      </p:cBhvr>
                                    </p:animEffect>
                                    <p:set>
                                      <p:cBhvr>
                                        <p:cTn dur="1" fill="hold">
                                          <p:stCondLst>
                                            <p:cond delay="1000"/>
                                          </p:stCondLst>
                                        </p:cTn>
                                        <p:tgtEl>
                                          <p:spTgt spid="325"/>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30"/>
                                        </p:tgtEl>
                                        <p:attrNameLst>
                                          <p:attrName>style.visibility</p:attrName>
                                        </p:attrNameLst>
                                      </p:cBhvr>
                                      <p:to>
                                        <p:strVal val="visible"/>
                                      </p:to>
                                    </p:set>
                                    <p:anim calcmode="lin" valueType="num">
                                      <p:cBhvr additive="base">
                                        <p:cTn dur="500"/>
                                        <p:tgtEl>
                                          <p:spTgt spid="33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sp>
        <p:nvSpPr>
          <p:cNvPr id="337" name="Google Shape;337;p22"/>
          <p:cNvSpPr/>
          <p:nvPr/>
        </p:nvSpPr>
        <p:spPr>
          <a:xfrm>
            <a:off x="778137" y="379075"/>
            <a:ext cx="10635726" cy="1015663"/>
          </a:xfrm>
          <a:prstGeom prst="rect">
            <a:avLst/>
          </a:prstGeom>
          <a:no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6000">
                <a:solidFill>
                  <a:srgbClr val="00B0F0"/>
                </a:solidFill>
                <a:latin typeface="Ribeye"/>
                <a:ea typeface="Ribeye"/>
                <a:cs typeface="Ribeye"/>
                <a:sym typeface="Ribeye"/>
              </a:rPr>
              <a:t>To Assess</a:t>
            </a:r>
            <a:endParaRPr b="1" sz="6000">
              <a:solidFill>
                <a:srgbClr val="00B0F0"/>
              </a:solidFill>
              <a:latin typeface="Ribeye"/>
              <a:ea typeface="Ribeye"/>
              <a:cs typeface="Ribeye"/>
              <a:sym typeface="Ribeye"/>
            </a:endParaRPr>
          </a:p>
        </p:txBody>
      </p:sp>
      <p:sp>
        <p:nvSpPr>
          <p:cNvPr id="338" name="Google Shape;338;p22"/>
          <p:cNvSpPr txBox="1"/>
          <p:nvPr/>
        </p:nvSpPr>
        <p:spPr>
          <a:xfrm>
            <a:off x="4856748" y="1866901"/>
            <a:ext cx="6557115" cy="4663440"/>
          </a:xfrm>
          <a:prstGeom prst="rect">
            <a:avLst/>
          </a:prstGeom>
          <a:solidFill>
            <a:srgbClr val="5FEAFD"/>
          </a:solidFill>
          <a:ln cap="flat" cmpd="sng" w="28575">
            <a:solidFill>
              <a:schemeClr val="dk1"/>
            </a:solidFill>
            <a:prstDash val="solid"/>
            <a:round/>
            <a:headEnd len="sm" w="sm" type="none"/>
            <a:tailEnd len="sm" w="sm" type="none"/>
          </a:ln>
        </p:spPr>
        <p:txBody>
          <a:bodyPr anchorCtr="0" anchor="t" bIns="45700" lIns="91425" spcFirstLastPara="1" rIns="91425" wrap="square" tIns="45700">
            <a:normAutofit fontScale="92500" lnSpcReduction="20000"/>
          </a:bodyPr>
          <a:lstStyle/>
          <a:p>
            <a:pPr indent="0" lvl="0" marL="0" marR="0" rtl="0" algn="ctr">
              <a:lnSpc>
                <a:spcPct val="90000"/>
              </a:lnSpc>
              <a:spcBef>
                <a:spcPts val="0"/>
              </a:spcBef>
              <a:spcAft>
                <a:spcPts val="0"/>
              </a:spcAft>
              <a:buClr>
                <a:schemeClr val="dk1"/>
              </a:buClr>
              <a:buSzPct val="100000"/>
              <a:buFont typeface="Arial"/>
              <a:buNone/>
            </a:pPr>
            <a:r>
              <a:rPr lang="en-GB" sz="2800">
                <a:solidFill>
                  <a:schemeClr val="dk1"/>
                </a:solidFill>
                <a:latin typeface="Candara"/>
                <a:ea typeface="Candara"/>
                <a:cs typeface="Candara"/>
                <a:sym typeface="Candara"/>
              </a:rPr>
              <a:t>Religion and Worldviews allows you to consider and assess peoples experiences; holy books and teachings; religious leaders and world leaders views, both past and present. Also, you will consider various rules and laws. </a:t>
            </a:r>
            <a:endParaRPr/>
          </a:p>
          <a:p>
            <a:pPr indent="0" lvl="0" marL="0" marR="0" rtl="0" algn="ctr">
              <a:lnSpc>
                <a:spcPct val="90000"/>
              </a:lnSpc>
              <a:spcBef>
                <a:spcPts val="1000"/>
              </a:spcBef>
              <a:spcAft>
                <a:spcPts val="0"/>
              </a:spcAft>
              <a:buClr>
                <a:schemeClr val="dk1"/>
              </a:buClr>
              <a:buSzPct val="100000"/>
              <a:buFont typeface="Arial"/>
              <a:buNone/>
            </a:pPr>
            <a:r>
              <a:rPr lang="en-GB" sz="2800">
                <a:solidFill>
                  <a:schemeClr val="dk1"/>
                </a:solidFill>
                <a:latin typeface="Candara"/>
                <a:ea typeface="Candara"/>
                <a:cs typeface="Candara"/>
                <a:sym typeface="Candara"/>
              </a:rPr>
              <a:t>On top of this you will also be able to include your own thoughts and extend your conscience </a:t>
            </a:r>
            <a:endParaRPr/>
          </a:p>
          <a:p>
            <a:pPr indent="0" lvl="0" marL="0" marR="0" rtl="0" algn="ctr">
              <a:lnSpc>
                <a:spcPct val="90000"/>
              </a:lnSpc>
              <a:spcBef>
                <a:spcPts val="1000"/>
              </a:spcBef>
              <a:spcAft>
                <a:spcPts val="0"/>
              </a:spcAft>
              <a:buClr>
                <a:schemeClr val="dk1"/>
              </a:buClr>
              <a:buSzPct val="100000"/>
              <a:buFont typeface="Arial"/>
              <a:buNone/>
            </a:pPr>
            <a:r>
              <a:rPr lang="en-GB" sz="2800">
                <a:solidFill>
                  <a:schemeClr val="dk1"/>
                </a:solidFill>
                <a:latin typeface="Candara"/>
                <a:ea typeface="Candara"/>
                <a:cs typeface="Candara"/>
                <a:sym typeface="Candara"/>
              </a:rPr>
              <a:t>When you understand and know the reasons behind different arguments about something, you can start to weigh it up for yourself.</a:t>
            </a:r>
            <a:endParaRPr/>
          </a:p>
          <a:p>
            <a:pPr indent="0" lvl="0" marL="0" marR="0" rtl="0" algn="ctr">
              <a:lnSpc>
                <a:spcPct val="90000"/>
              </a:lnSpc>
              <a:spcBef>
                <a:spcPts val="1000"/>
              </a:spcBef>
              <a:spcAft>
                <a:spcPts val="0"/>
              </a:spcAft>
              <a:buClr>
                <a:schemeClr val="dk1"/>
              </a:buClr>
              <a:buSzPct val="100000"/>
              <a:buFont typeface="Arial"/>
              <a:buNone/>
            </a:pPr>
            <a:r>
              <a:rPr lang="en-GB" sz="2800">
                <a:solidFill>
                  <a:schemeClr val="dk1"/>
                </a:solidFill>
                <a:latin typeface="Candara"/>
                <a:ea typeface="Candara"/>
                <a:cs typeface="Candara"/>
                <a:sym typeface="Candara"/>
              </a:rPr>
              <a:t> </a:t>
            </a:r>
            <a:endParaRPr sz="2800">
              <a:solidFill>
                <a:schemeClr val="dk1"/>
              </a:solidFill>
              <a:latin typeface="Candara"/>
              <a:ea typeface="Candara"/>
              <a:cs typeface="Candara"/>
              <a:sym typeface="Candara"/>
            </a:endParaRPr>
          </a:p>
        </p:txBody>
      </p:sp>
      <p:pic>
        <p:nvPicPr>
          <p:cNvPr id="339" name="Google Shape;339;p22"/>
          <p:cNvPicPr preferRelativeResize="0"/>
          <p:nvPr/>
        </p:nvPicPr>
        <p:blipFill rotWithShape="1">
          <a:blip r:embed="rId3">
            <a:alphaModFix/>
          </a:blip>
          <a:srcRect b="0" l="0" r="0" t="0"/>
          <a:stretch/>
        </p:blipFill>
        <p:spPr>
          <a:xfrm>
            <a:off x="556042" y="3046895"/>
            <a:ext cx="3124636" cy="2181529"/>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pic>
        <p:nvPicPr>
          <p:cNvPr id="344" name="Google Shape;344;p23"/>
          <p:cNvPicPr preferRelativeResize="0"/>
          <p:nvPr/>
        </p:nvPicPr>
        <p:blipFill rotWithShape="1">
          <a:blip r:embed="rId3">
            <a:alphaModFix/>
          </a:blip>
          <a:srcRect b="0" l="0" r="0" t="0"/>
          <a:stretch/>
        </p:blipFill>
        <p:spPr>
          <a:xfrm>
            <a:off x="407952" y="1406705"/>
            <a:ext cx="2473669" cy="4122781"/>
          </a:xfrm>
          <a:prstGeom prst="rect">
            <a:avLst/>
          </a:prstGeom>
          <a:noFill/>
          <a:ln>
            <a:noFill/>
          </a:ln>
        </p:spPr>
      </p:pic>
      <p:sp>
        <p:nvSpPr>
          <p:cNvPr id="345" name="Google Shape;345;p23"/>
          <p:cNvSpPr/>
          <p:nvPr/>
        </p:nvSpPr>
        <p:spPr>
          <a:xfrm>
            <a:off x="778137" y="379075"/>
            <a:ext cx="10635726" cy="1015663"/>
          </a:xfrm>
          <a:prstGeom prst="rect">
            <a:avLst/>
          </a:prstGeom>
          <a:no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6000">
                <a:solidFill>
                  <a:srgbClr val="00B0F0"/>
                </a:solidFill>
                <a:latin typeface="Ribeye"/>
                <a:ea typeface="Ribeye"/>
                <a:cs typeface="Ribeye"/>
                <a:sym typeface="Ribeye"/>
              </a:rPr>
              <a:t>To Assess</a:t>
            </a:r>
            <a:endParaRPr b="1" sz="6000">
              <a:solidFill>
                <a:srgbClr val="00B0F0"/>
              </a:solidFill>
              <a:latin typeface="Ribeye"/>
              <a:ea typeface="Ribeye"/>
              <a:cs typeface="Ribeye"/>
              <a:sym typeface="Ribeye"/>
            </a:endParaRPr>
          </a:p>
        </p:txBody>
      </p:sp>
      <p:sp>
        <p:nvSpPr>
          <p:cNvPr id="346" name="Google Shape;346;p23"/>
          <p:cNvSpPr txBox="1"/>
          <p:nvPr/>
        </p:nvSpPr>
        <p:spPr>
          <a:xfrm>
            <a:off x="2954624" y="1796873"/>
            <a:ext cx="2478908" cy="2346158"/>
          </a:xfrm>
          <a:prstGeom prst="rect">
            <a:avLst/>
          </a:prstGeom>
          <a:solidFill>
            <a:srgbClr val="5FEAFD"/>
          </a:solidFill>
          <a:ln cap="flat" cmpd="sng" w="2857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2800"/>
              <a:buFont typeface="Arial"/>
              <a:buNone/>
            </a:pPr>
            <a:r>
              <a:t/>
            </a:r>
            <a:endParaRPr sz="2800">
              <a:solidFill>
                <a:schemeClr val="dk1"/>
              </a:solidFill>
              <a:latin typeface="Calibri"/>
              <a:ea typeface="Calibri"/>
              <a:cs typeface="Calibri"/>
              <a:sym typeface="Calibri"/>
            </a:endParaRPr>
          </a:p>
          <a:p>
            <a:pPr indent="0" lvl="0" marL="0" marR="0" rtl="0" algn="ctr">
              <a:lnSpc>
                <a:spcPct val="90000"/>
              </a:lnSpc>
              <a:spcBef>
                <a:spcPts val="1000"/>
              </a:spcBef>
              <a:spcAft>
                <a:spcPts val="0"/>
              </a:spcAft>
              <a:buClr>
                <a:schemeClr val="dk1"/>
              </a:buClr>
              <a:buSzPts val="2800"/>
              <a:buFont typeface="Arial"/>
              <a:buNone/>
            </a:pPr>
            <a:r>
              <a:rPr lang="en-GB" sz="2800">
                <a:solidFill>
                  <a:schemeClr val="dk1"/>
                </a:solidFill>
                <a:latin typeface="Calibri"/>
                <a:ea typeface="Calibri"/>
                <a:cs typeface="Calibri"/>
                <a:sym typeface="Calibri"/>
              </a:rPr>
              <a:t>Which idea do you agree with the most?</a:t>
            </a:r>
            <a:endParaRPr/>
          </a:p>
          <a:p>
            <a:pPr indent="0" lvl="0" marL="0" marR="0" rtl="0" algn="ctr">
              <a:lnSpc>
                <a:spcPct val="90000"/>
              </a:lnSpc>
              <a:spcBef>
                <a:spcPts val="1000"/>
              </a:spcBef>
              <a:spcAft>
                <a:spcPts val="0"/>
              </a:spcAft>
              <a:buClr>
                <a:schemeClr val="dk1"/>
              </a:buClr>
              <a:buSzPts val="2800"/>
              <a:buFont typeface="Arial"/>
              <a:buNone/>
            </a:pPr>
            <a:r>
              <a:rPr lang="en-GB" sz="2800">
                <a:solidFill>
                  <a:schemeClr val="dk1"/>
                </a:solidFill>
                <a:latin typeface="Calibri"/>
                <a:ea typeface="Calibri"/>
                <a:cs typeface="Calibri"/>
                <a:sym typeface="Calibri"/>
              </a:rPr>
              <a:t> </a:t>
            </a:r>
            <a:r>
              <a:rPr lang="en-GB" sz="2800" u="sng">
                <a:solidFill>
                  <a:schemeClr val="dk1"/>
                </a:solidFill>
                <a:latin typeface="Calibri"/>
                <a:ea typeface="Calibri"/>
                <a:cs typeface="Calibri"/>
                <a:sym typeface="Calibri"/>
              </a:rPr>
              <a:t>Why?</a:t>
            </a:r>
            <a:endParaRPr sz="2800" u="sng">
              <a:solidFill>
                <a:schemeClr val="dk1"/>
              </a:solidFill>
              <a:latin typeface="Calibri"/>
              <a:ea typeface="Calibri"/>
              <a:cs typeface="Calibri"/>
              <a:sym typeface="Calibri"/>
            </a:endParaRPr>
          </a:p>
        </p:txBody>
      </p:sp>
      <p:sp>
        <p:nvSpPr>
          <p:cNvPr descr="Jesus Cartoon Character Stock Illustration - Download Image Now ..." id="347" name="Google Shape;347;p23"/>
          <p:cNvSpPr/>
          <p:nvPr/>
        </p:nvSpPr>
        <p:spPr>
          <a:xfrm>
            <a:off x="63500" y="-136525"/>
            <a:ext cx="304800" cy="30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48" name="Google Shape;348;p23"/>
          <p:cNvSpPr/>
          <p:nvPr/>
        </p:nvSpPr>
        <p:spPr>
          <a:xfrm>
            <a:off x="6397541" y="2081463"/>
            <a:ext cx="5465596" cy="1227221"/>
          </a:xfrm>
          <a:prstGeom prst="wedgeRoundRectCallout">
            <a:avLst>
              <a:gd fmla="val 47183" name="adj1"/>
              <a:gd fmla="val -100841" name="adj2"/>
              <a:gd fmla="val 16667" name="adj3"/>
            </a:avLst>
          </a:prstGeom>
          <a:solidFill>
            <a:schemeClr val="lt1"/>
          </a:solidFill>
          <a:ln cap="flat" cmpd="sng" w="28575">
            <a:solidFill>
              <a:srgbClr val="30E4F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800">
                <a:solidFill>
                  <a:schemeClr val="dk1"/>
                </a:solidFill>
                <a:latin typeface="Calibri"/>
                <a:ea typeface="Calibri"/>
                <a:cs typeface="Calibri"/>
                <a:sym typeface="Calibri"/>
              </a:rPr>
              <a:t>Jesus is the incarnation (Human form) of God and as such the son of God. He sacrificed himself to save all humans from sin. He rose from the dead, showing his power.</a:t>
            </a:r>
            <a:endParaRPr sz="1800">
              <a:solidFill>
                <a:schemeClr val="dk1"/>
              </a:solidFill>
              <a:latin typeface="Calibri"/>
              <a:ea typeface="Calibri"/>
              <a:cs typeface="Calibri"/>
              <a:sym typeface="Calibri"/>
            </a:endParaRPr>
          </a:p>
        </p:txBody>
      </p:sp>
      <p:sp>
        <p:nvSpPr>
          <p:cNvPr id="349" name="Google Shape;349;p23"/>
          <p:cNvSpPr/>
          <p:nvPr/>
        </p:nvSpPr>
        <p:spPr>
          <a:xfrm>
            <a:off x="5948267" y="3415271"/>
            <a:ext cx="5465596" cy="1227221"/>
          </a:xfrm>
          <a:prstGeom prst="wedgeRoundRectCallout">
            <a:avLst>
              <a:gd fmla="val 54447" name="adj1"/>
              <a:gd fmla="val -3782" name="adj2"/>
              <a:gd fmla="val 16667" name="adj3"/>
            </a:avLst>
          </a:prstGeom>
          <a:solidFill>
            <a:schemeClr val="lt1"/>
          </a:solidFill>
          <a:ln cap="flat" cmpd="sng" w="28575">
            <a:solidFill>
              <a:srgbClr val="30E4F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800">
                <a:solidFill>
                  <a:schemeClr val="dk1"/>
                </a:solidFill>
                <a:latin typeface="Calibri"/>
                <a:ea typeface="Calibri"/>
                <a:cs typeface="Calibri"/>
                <a:sym typeface="Calibri"/>
              </a:rPr>
              <a:t>Jesus was an important teacher and good role model as he taught about caring for others and devoted his life to healing the sick. </a:t>
            </a:r>
            <a:endParaRPr sz="1800">
              <a:solidFill>
                <a:schemeClr val="dk1"/>
              </a:solidFill>
              <a:latin typeface="Calibri"/>
              <a:ea typeface="Calibri"/>
              <a:cs typeface="Calibri"/>
              <a:sym typeface="Calibri"/>
            </a:endParaRPr>
          </a:p>
        </p:txBody>
      </p:sp>
      <p:sp>
        <p:nvSpPr>
          <p:cNvPr id="350" name="Google Shape;350;p23"/>
          <p:cNvSpPr/>
          <p:nvPr/>
        </p:nvSpPr>
        <p:spPr>
          <a:xfrm>
            <a:off x="2881621" y="4749080"/>
            <a:ext cx="3967141" cy="1359235"/>
          </a:xfrm>
          <a:prstGeom prst="wedgeRoundRectCallout">
            <a:avLst>
              <a:gd fmla="val 52069" name="adj1"/>
              <a:gd fmla="val 74333" name="adj2"/>
              <a:gd fmla="val 16667" name="adj3"/>
            </a:avLst>
          </a:prstGeom>
          <a:solidFill>
            <a:schemeClr val="lt1"/>
          </a:solidFill>
          <a:ln cap="flat" cmpd="sng" w="28575">
            <a:solidFill>
              <a:srgbClr val="30E4F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800">
                <a:solidFill>
                  <a:schemeClr val="dk1"/>
                </a:solidFill>
                <a:latin typeface="Calibri"/>
                <a:ea typeface="Calibri"/>
                <a:cs typeface="Calibri"/>
                <a:sym typeface="Calibri"/>
              </a:rPr>
              <a:t>Jesus was a criminal and trouble maker, the records show he vandalised the temple, caused a riot and was crucified.</a:t>
            </a:r>
            <a:endParaRPr sz="1800">
              <a:solidFill>
                <a:schemeClr val="dk1"/>
              </a:solidFill>
              <a:latin typeface="Calibri"/>
              <a:ea typeface="Calibri"/>
              <a:cs typeface="Calibri"/>
              <a:sym typeface="Calibri"/>
            </a:endParaRPr>
          </a:p>
        </p:txBody>
      </p:sp>
      <p:sp>
        <p:nvSpPr>
          <p:cNvPr id="351" name="Google Shape;351;p23"/>
          <p:cNvSpPr/>
          <p:nvPr/>
        </p:nvSpPr>
        <p:spPr>
          <a:xfrm>
            <a:off x="7615259" y="5085596"/>
            <a:ext cx="3967141" cy="1359235"/>
          </a:xfrm>
          <a:prstGeom prst="wedgeRoundRectCallout">
            <a:avLst>
              <a:gd fmla="val 52069" name="adj1"/>
              <a:gd fmla="val 74333" name="adj2"/>
              <a:gd fmla="val 16667" name="adj3"/>
            </a:avLst>
          </a:prstGeom>
          <a:solidFill>
            <a:schemeClr val="lt1"/>
          </a:solidFill>
          <a:ln cap="flat" cmpd="sng" w="28575">
            <a:solidFill>
              <a:srgbClr val="30E4F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800">
                <a:solidFill>
                  <a:schemeClr val="dk1"/>
                </a:solidFill>
                <a:latin typeface="Calibri"/>
                <a:ea typeface="Calibri"/>
                <a:cs typeface="Calibri"/>
                <a:sym typeface="Calibri"/>
              </a:rPr>
              <a:t>Jesus was a prophet (messenger) of God who taught people how to be good, such as caring for others.</a:t>
            </a:r>
            <a:endParaRPr sz="1800">
              <a:solidFill>
                <a:schemeClr val="dk1"/>
              </a:solidFill>
              <a:latin typeface="Calibri"/>
              <a:ea typeface="Calibri"/>
              <a:cs typeface="Calibri"/>
              <a:sym typeface="Calibri"/>
            </a:endParaRPr>
          </a:p>
        </p:txBody>
      </p:sp>
      <p:sp>
        <p:nvSpPr>
          <p:cNvPr id="352" name="Google Shape;352;p23"/>
          <p:cNvSpPr/>
          <p:nvPr/>
        </p:nvSpPr>
        <p:spPr>
          <a:xfrm>
            <a:off x="281902" y="6108315"/>
            <a:ext cx="309379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rgbClr val="FF00FF"/>
                </a:solidFill>
                <a:latin typeface="Calibri"/>
                <a:ea typeface="Calibri"/>
                <a:cs typeface="Calibri"/>
                <a:sym typeface="Calibri"/>
              </a:rPr>
              <a:t>A          Pink Point Opportunity  </a:t>
            </a:r>
            <a:endParaRPr/>
          </a:p>
        </p:txBody>
      </p:sp>
      <p:pic>
        <p:nvPicPr>
          <p:cNvPr id="353" name="Google Shape;353;p23"/>
          <p:cNvPicPr preferRelativeResize="0"/>
          <p:nvPr/>
        </p:nvPicPr>
        <p:blipFill rotWithShape="1">
          <a:blip r:embed="rId4">
            <a:alphaModFix/>
          </a:blip>
          <a:srcRect b="0" l="0" r="0" t="0"/>
          <a:stretch/>
        </p:blipFill>
        <p:spPr>
          <a:xfrm>
            <a:off x="553626" y="6108315"/>
            <a:ext cx="353154" cy="37756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sp>
        <p:nvSpPr>
          <p:cNvPr id="358" name="Google Shape;358;p24"/>
          <p:cNvSpPr txBox="1"/>
          <p:nvPr>
            <p:ph idx="4294967295" type="title"/>
          </p:nvPr>
        </p:nvSpPr>
        <p:spPr>
          <a:xfrm>
            <a:off x="838200" y="457204"/>
            <a:ext cx="10515600" cy="923330"/>
          </a:xfrm>
          <a:prstGeom prst="rect">
            <a:avLst/>
          </a:prstGeom>
          <a:noFill/>
          <a:ln cap="flat" cmpd="sng" w="28575">
            <a:solidFill>
              <a:schemeClr val="dk1"/>
            </a:solidFill>
            <a:prstDash val="solid"/>
            <a:round/>
            <a:headEnd len="sm" w="sm" type="none"/>
            <a:tailEnd len="sm" w="sm" type="none"/>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rgbClr val="00B0F0"/>
              </a:buClr>
              <a:buSzPts val="6000"/>
              <a:buFont typeface="Ribeye"/>
              <a:buNone/>
            </a:pPr>
            <a:r>
              <a:rPr b="1" lang="en-GB" sz="6000">
                <a:solidFill>
                  <a:srgbClr val="00B0F0"/>
                </a:solidFill>
                <a:latin typeface="Ribeye"/>
                <a:ea typeface="Ribeye"/>
                <a:cs typeface="Ribeye"/>
                <a:sym typeface="Ribeye"/>
              </a:rPr>
              <a:t>To Demonstrate</a:t>
            </a:r>
            <a:endParaRPr b="1" sz="6000">
              <a:solidFill>
                <a:srgbClr val="00B0F0"/>
              </a:solidFill>
              <a:latin typeface="Ribeye"/>
              <a:ea typeface="Ribeye"/>
              <a:cs typeface="Ribeye"/>
              <a:sym typeface="Ribeye"/>
            </a:endParaRPr>
          </a:p>
        </p:txBody>
      </p:sp>
      <p:sp>
        <p:nvSpPr>
          <p:cNvPr descr="Image" id="359" name="Google Shape;359;p24"/>
          <p:cNvSpPr/>
          <p:nvPr/>
        </p:nvSpPr>
        <p:spPr>
          <a:xfrm>
            <a:off x="63500"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60" name="Google Shape;360;p24"/>
          <p:cNvSpPr txBox="1"/>
          <p:nvPr/>
        </p:nvSpPr>
        <p:spPr>
          <a:xfrm>
            <a:off x="4948990" y="2123072"/>
            <a:ext cx="6404810" cy="4011279"/>
          </a:xfrm>
          <a:prstGeom prst="rect">
            <a:avLst/>
          </a:prstGeom>
          <a:solidFill>
            <a:srgbClr val="5FEAFD"/>
          </a:solidFill>
          <a:ln cap="flat" cmpd="sng" w="28575">
            <a:solidFill>
              <a:schemeClr val="dk1"/>
            </a:solidFill>
            <a:prstDash val="solid"/>
            <a:round/>
            <a:headEnd len="sm" w="sm" type="none"/>
            <a:tailEnd len="sm" w="sm" type="none"/>
          </a:ln>
        </p:spPr>
        <p:txBody>
          <a:bodyPr anchorCtr="0" anchor="t" bIns="45700" lIns="91425" spcFirstLastPara="1" rIns="91425" wrap="square" tIns="45700">
            <a:normAutofit fontScale="92500"/>
          </a:bodyPr>
          <a:lstStyle/>
          <a:p>
            <a:pPr indent="0" lvl="0" marL="0" marR="0" rtl="0" algn="ctr">
              <a:lnSpc>
                <a:spcPct val="90000"/>
              </a:lnSpc>
              <a:spcBef>
                <a:spcPts val="0"/>
              </a:spcBef>
              <a:spcAft>
                <a:spcPts val="0"/>
              </a:spcAft>
              <a:buClr>
                <a:schemeClr val="dk1"/>
              </a:buClr>
              <a:buSzPct val="100000"/>
              <a:buFont typeface="Arial"/>
              <a:buNone/>
            </a:pPr>
            <a:r>
              <a:t/>
            </a:r>
            <a:endParaRPr sz="2800">
              <a:solidFill>
                <a:schemeClr val="dk1"/>
              </a:solidFill>
              <a:latin typeface="Calibri"/>
              <a:ea typeface="Calibri"/>
              <a:cs typeface="Calibri"/>
              <a:sym typeface="Calibri"/>
            </a:endParaRPr>
          </a:p>
          <a:p>
            <a:pPr indent="0" lvl="0" marL="0" marR="0" rtl="0" algn="ctr">
              <a:lnSpc>
                <a:spcPct val="90000"/>
              </a:lnSpc>
              <a:spcBef>
                <a:spcPts val="1000"/>
              </a:spcBef>
              <a:spcAft>
                <a:spcPts val="0"/>
              </a:spcAft>
              <a:buClr>
                <a:schemeClr val="dk1"/>
              </a:buClr>
              <a:buSzPct val="100000"/>
              <a:buFont typeface="Arial"/>
              <a:buNone/>
            </a:pPr>
            <a:r>
              <a:rPr lang="en-GB" sz="2800">
                <a:solidFill>
                  <a:schemeClr val="dk1"/>
                </a:solidFill>
                <a:latin typeface="Candara"/>
                <a:ea typeface="Candara"/>
                <a:cs typeface="Candara"/>
                <a:sym typeface="Candara"/>
              </a:rPr>
              <a:t>Thoughts, ideas, questions and feelings are all crucial to this subject. However they are hard to record, assess or monitor over time.</a:t>
            </a:r>
            <a:endParaRPr/>
          </a:p>
          <a:p>
            <a:pPr indent="0" lvl="0" marL="0" marR="0" rtl="0" algn="ctr">
              <a:lnSpc>
                <a:spcPct val="90000"/>
              </a:lnSpc>
              <a:spcBef>
                <a:spcPts val="1000"/>
              </a:spcBef>
              <a:spcAft>
                <a:spcPts val="0"/>
              </a:spcAft>
              <a:buClr>
                <a:schemeClr val="dk1"/>
              </a:buClr>
              <a:buSzPct val="100000"/>
              <a:buFont typeface="Arial"/>
              <a:buNone/>
            </a:pPr>
            <a:r>
              <a:t/>
            </a:r>
            <a:endParaRPr sz="2800">
              <a:solidFill>
                <a:schemeClr val="dk1"/>
              </a:solidFill>
              <a:latin typeface="Candara"/>
              <a:ea typeface="Candara"/>
              <a:cs typeface="Candara"/>
              <a:sym typeface="Candara"/>
            </a:endParaRPr>
          </a:p>
          <a:p>
            <a:pPr indent="0" lvl="0" marL="0" marR="0" rtl="0" algn="ctr">
              <a:lnSpc>
                <a:spcPct val="90000"/>
              </a:lnSpc>
              <a:spcBef>
                <a:spcPts val="1000"/>
              </a:spcBef>
              <a:spcAft>
                <a:spcPts val="0"/>
              </a:spcAft>
              <a:buClr>
                <a:schemeClr val="dk1"/>
              </a:buClr>
              <a:buSzPct val="100000"/>
              <a:buFont typeface="Arial"/>
              <a:buNone/>
            </a:pPr>
            <a:r>
              <a:rPr lang="en-GB" sz="2800">
                <a:solidFill>
                  <a:schemeClr val="dk1"/>
                </a:solidFill>
                <a:latin typeface="Candara"/>
                <a:ea typeface="Candara"/>
                <a:cs typeface="Candara"/>
                <a:sym typeface="Candara"/>
              </a:rPr>
              <a:t>You can demonstrate what you know and understand through discussions, asking and answering questions, quizzes, homework, as well as written work in lessons.</a:t>
            </a:r>
            <a:endParaRPr sz="2800">
              <a:solidFill>
                <a:schemeClr val="dk1"/>
              </a:solidFill>
              <a:latin typeface="Candara"/>
              <a:ea typeface="Candara"/>
              <a:cs typeface="Candara"/>
              <a:sym typeface="Candara"/>
            </a:endParaRPr>
          </a:p>
        </p:txBody>
      </p:sp>
      <p:pic>
        <p:nvPicPr>
          <p:cNvPr id="361" name="Google Shape;361;p24"/>
          <p:cNvPicPr preferRelativeResize="0"/>
          <p:nvPr/>
        </p:nvPicPr>
        <p:blipFill rotWithShape="1">
          <a:blip r:embed="rId3">
            <a:alphaModFix/>
          </a:blip>
          <a:srcRect b="0" l="0" r="0" t="0"/>
          <a:stretch/>
        </p:blipFill>
        <p:spPr>
          <a:xfrm>
            <a:off x="396240" y="1868820"/>
            <a:ext cx="1432560" cy="1236777"/>
          </a:xfrm>
          <a:prstGeom prst="rect">
            <a:avLst/>
          </a:prstGeom>
          <a:noFill/>
          <a:ln>
            <a:noFill/>
          </a:ln>
        </p:spPr>
      </p:pic>
      <p:pic>
        <p:nvPicPr>
          <p:cNvPr id="362" name="Google Shape;362;p24"/>
          <p:cNvPicPr preferRelativeResize="0"/>
          <p:nvPr/>
        </p:nvPicPr>
        <p:blipFill rotWithShape="1">
          <a:blip r:embed="rId4">
            <a:alphaModFix/>
          </a:blip>
          <a:srcRect b="0" l="0" r="0" t="0"/>
          <a:stretch/>
        </p:blipFill>
        <p:spPr>
          <a:xfrm>
            <a:off x="396240" y="4920338"/>
            <a:ext cx="2308860" cy="1214013"/>
          </a:xfrm>
          <a:prstGeom prst="rect">
            <a:avLst/>
          </a:prstGeom>
          <a:noFill/>
          <a:ln>
            <a:noFill/>
          </a:ln>
        </p:spPr>
      </p:pic>
      <p:pic>
        <p:nvPicPr>
          <p:cNvPr id="363" name="Google Shape;363;p24"/>
          <p:cNvPicPr preferRelativeResize="0"/>
          <p:nvPr/>
        </p:nvPicPr>
        <p:blipFill rotWithShape="1">
          <a:blip r:embed="rId5">
            <a:alphaModFix/>
          </a:blip>
          <a:srcRect b="0" l="0" r="0" t="0"/>
          <a:stretch/>
        </p:blipFill>
        <p:spPr>
          <a:xfrm>
            <a:off x="2207795" y="2998917"/>
            <a:ext cx="2362200" cy="1332338"/>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sp>
        <p:nvSpPr>
          <p:cNvPr id="368" name="Google Shape;368;p25"/>
          <p:cNvSpPr txBox="1"/>
          <p:nvPr>
            <p:ph idx="4294967295" type="title"/>
          </p:nvPr>
        </p:nvSpPr>
        <p:spPr>
          <a:xfrm>
            <a:off x="640080" y="617386"/>
            <a:ext cx="10515600" cy="1588500"/>
          </a:xfrm>
          <a:prstGeom prst="rect">
            <a:avLst/>
          </a:prstGeom>
          <a:noFill/>
          <a:ln cap="flat" cmpd="sng" w="28575">
            <a:solidFill>
              <a:schemeClr val="dk1"/>
            </a:solidFill>
            <a:prstDash val="solid"/>
            <a:round/>
            <a:headEnd len="sm" w="sm" type="none"/>
            <a:tailEnd len="sm" w="sm" type="none"/>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rgbClr val="00B0F0"/>
              </a:buClr>
              <a:buSzPts val="5400"/>
              <a:buFont typeface="Ribeye"/>
              <a:buNone/>
            </a:pPr>
            <a:r>
              <a:rPr b="1" lang="en-GB" sz="5400">
                <a:solidFill>
                  <a:srgbClr val="00B0F0"/>
                </a:solidFill>
                <a:latin typeface="Ribeye"/>
                <a:ea typeface="Ribeye"/>
                <a:cs typeface="Ribeye"/>
                <a:sym typeface="Ribeye"/>
              </a:rPr>
              <a:t>Review/reflect</a:t>
            </a:r>
            <a:r>
              <a:rPr b="1" lang="en-GB" sz="5400">
                <a:solidFill>
                  <a:srgbClr val="00B0F0"/>
                </a:solidFill>
                <a:latin typeface="Ribeye"/>
                <a:ea typeface="Ribeye"/>
                <a:cs typeface="Ribeye"/>
                <a:sym typeface="Ribeye"/>
              </a:rPr>
              <a:t>…To Demonstrate</a:t>
            </a:r>
            <a:endParaRPr b="1" sz="5400">
              <a:solidFill>
                <a:srgbClr val="00B0F0"/>
              </a:solidFill>
              <a:latin typeface="Ribeye"/>
              <a:ea typeface="Ribeye"/>
              <a:cs typeface="Ribeye"/>
              <a:sym typeface="Ribeye"/>
            </a:endParaRPr>
          </a:p>
        </p:txBody>
      </p:sp>
      <p:sp>
        <p:nvSpPr>
          <p:cNvPr descr="Image" id="369" name="Google Shape;369;p25"/>
          <p:cNvSpPr/>
          <p:nvPr/>
        </p:nvSpPr>
        <p:spPr>
          <a:xfrm>
            <a:off x="63500"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70" name="Google Shape;370;p25"/>
          <p:cNvPicPr preferRelativeResize="0"/>
          <p:nvPr/>
        </p:nvPicPr>
        <p:blipFill rotWithShape="1">
          <a:blip r:embed="rId3">
            <a:alphaModFix/>
          </a:blip>
          <a:srcRect b="0" l="0" r="0" t="0"/>
          <a:stretch/>
        </p:blipFill>
        <p:spPr>
          <a:xfrm>
            <a:off x="3870961" y="2428167"/>
            <a:ext cx="3843738" cy="2164026"/>
          </a:xfrm>
          <a:prstGeom prst="rect">
            <a:avLst/>
          </a:prstGeom>
          <a:noFill/>
          <a:ln>
            <a:noFill/>
          </a:ln>
        </p:spPr>
      </p:pic>
      <p:sp>
        <p:nvSpPr>
          <p:cNvPr id="371" name="Google Shape;371;p25"/>
          <p:cNvSpPr/>
          <p:nvPr/>
        </p:nvSpPr>
        <p:spPr>
          <a:xfrm>
            <a:off x="1501139" y="4814470"/>
            <a:ext cx="8994900" cy="1323300"/>
          </a:xfrm>
          <a:prstGeom prst="rect">
            <a:avLst/>
          </a:prstGeom>
          <a:solidFill>
            <a:schemeClr val="lt1"/>
          </a:solid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4000">
                <a:solidFill>
                  <a:srgbClr val="00B0F0"/>
                </a:solidFill>
                <a:latin typeface="Ribeye"/>
                <a:ea typeface="Ribeye"/>
                <a:cs typeface="Ribeye"/>
                <a:sym typeface="Ribeye"/>
              </a:rPr>
              <a:t>So Why Do We Study Religion and Worldviews?</a:t>
            </a:r>
            <a:endParaRPr b="1" sz="4000">
              <a:solidFill>
                <a:srgbClr val="00B0F0"/>
              </a:solidFill>
              <a:latin typeface="Ribeye"/>
              <a:ea typeface="Ribeye"/>
              <a:cs typeface="Ribeye"/>
              <a:sym typeface="Ribeye"/>
            </a:endParaRPr>
          </a:p>
        </p:txBody>
      </p:sp>
      <p:sp>
        <p:nvSpPr>
          <p:cNvPr id="372" name="Google Shape;372;p25"/>
          <p:cNvSpPr/>
          <p:nvPr/>
        </p:nvSpPr>
        <p:spPr>
          <a:xfrm>
            <a:off x="464782" y="6185654"/>
            <a:ext cx="309379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rgbClr val="FF00FF"/>
                </a:solidFill>
                <a:latin typeface="Calibri"/>
                <a:ea typeface="Calibri"/>
                <a:cs typeface="Calibri"/>
                <a:sym typeface="Calibri"/>
              </a:rPr>
              <a:t>A          Pink Point Opportunity  </a:t>
            </a:r>
            <a:endParaRPr/>
          </a:p>
        </p:txBody>
      </p:sp>
      <p:pic>
        <p:nvPicPr>
          <p:cNvPr id="373" name="Google Shape;373;p25"/>
          <p:cNvPicPr preferRelativeResize="0"/>
          <p:nvPr/>
        </p:nvPicPr>
        <p:blipFill rotWithShape="1">
          <a:blip r:embed="rId4">
            <a:alphaModFix/>
          </a:blip>
          <a:srcRect b="0" l="0" r="0" t="0"/>
          <a:stretch/>
        </p:blipFill>
        <p:spPr>
          <a:xfrm>
            <a:off x="773955" y="6137910"/>
            <a:ext cx="434767" cy="46482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2020-07-01T11:22:59Z</dcterms:created>
  <dc:creator>HRobinson</dc:creator>
</cp:coreProperties>
</file>