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5"/>
  </p:notesMasterIdLst>
  <p:sldIdLst>
    <p:sldId id="284" r:id="rId4"/>
    <p:sldId id="259" r:id="rId5"/>
    <p:sldId id="261" r:id="rId6"/>
    <p:sldId id="264" r:id="rId7"/>
    <p:sldId id="265" r:id="rId8"/>
    <p:sldId id="269" r:id="rId9"/>
    <p:sldId id="273" r:id="rId10"/>
    <p:sldId id="272" r:id="rId11"/>
    <p:sldId id="276" r:id="rId12"/>
    <p:sldId id="277" r:id="rId13"/>
    <p:sldId id="278" r:id="rId14"/>
    <p:sldId id="279" r:id="rId15"/>
    <p:sldId id="280" r:id="rId16"/>
    <p:sldId id="266" r:id="rId17"/>
    <p:sldId id="271" r:id="rId18"/>
    <p:sldId id="268" r:id="rId19"/>
    <p:sldId id="257" r:id="rId20"/>
    <p:sldId id="283" r:id="rId21"/>
    <p:sldId id="263" r:id="rId22"/>
    <p:sldId id="262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86" autoAdjust="0"/>
    <p:restoredTop sz="84678" autoAdjust="0"/>
  </p:normalViewPr>
  <p:slideViewPr>
    <p:cSldViewPr snapToGrid="0">
      <p:cViewPr varScale="1">
        <p:scale>
          <a:sx n="97" d="100"/>
          <a:sy n="97" d="100"/>
        </p:scale>
        <p:origin x="20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F6A7F-67DB-4BE8-B054-D2B8ACCB6797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698FAC-8AF2-41A2-AEAE-6827C9547E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200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u1ISTbkSPo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J-UwlloVveI" TargetMode="Externa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5808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https://www.youtube.com/watch?v=33n1ngFffXo –</a:t>
            </a:r>
            <a:r>
              <a:rPr lang="en-GB" baseline="0" dirty="0"/>
              <a:t> French </a:t>
            </a:r>
            <a:r>
              <a:rPr lang="en-GB" baseline="0" dirty="0" err="1"/>
              <a:t>spiderman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4203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8609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03669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57360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3602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2904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76726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81784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3"/>
              </a:rPr>
              <a:t>https://www.youtube.com/watch?v=wu1ISTbkSPo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r>
              <a:rPr lang="en-US" dirty="0">
                <a:hlinkClick r:id="rId4"/>
              </a:rPr>
              <a:t>The Buddhist Stories of Siddhartha and the Swan and The Monkey King | Religions of the World – YouTube</a:t>
            </a:r>
            <a:r>
              <a:rPr lang="en-US" dirty="0"/>
              <a:t>- KS3 version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698FAC-8AF2-41A2-AEAE-6827C9547E0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57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0677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4845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5947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EEE67E-3A28-439C-B0E4-400A3576FFB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45396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9348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>
                <a:solidFill>
                  <a:prstClr val="black"/>
                </a:solidFill>
                <a:latin typeface="Goudita Sans Light SF" pitchFamily="2" charset="0"/>
              </a:rPr>
              <a:t>https://www.youtube.com/watch?v=R8biWiQTlhs</a:t>
            </a:r>
            <a:r>
              <a:rPr lang="en-US" sz="1200" b="1" baseline="0" dirty="0">
                <a:solidFill>
                  <a:prstClr val="black"/>
                </a:solidFill>
                <a:latin typeface="Goudita Sans Light SF" pitchFamily="2" charset="0"/>
              </a:rPr>
              <a:t> </a:t>
            </a:r>
            <a:r>
              <a:rPr lang="en-GB" sz="1200" b="0" baseline="0" dirty="0">
                <a:solidFill>
                  <a:schemeClr val="tx1"/>
                </a:solidFill>
                <a:latin typeface="+mn-lt"/>
              </a:rPr>
              <a:t>– London Marathon</a:t>
            </a:r>
            <a:endParaRPr lang="en-US" sz="1200" b="1" dirty="0">
              <a:solidFill>
                <a:prstClr val="black"/>
              </a:solidFill>
              <a:latin typeface="Goudita Sans Light SF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291222-D74B-47FD-BB1D-39E6F8F6733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933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235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205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426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400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99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1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289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271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82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520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76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361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269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8784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663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8136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1230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7280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0960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7780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7224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910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401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6974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2771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7473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6857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4299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6373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5781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8562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4673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833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3B1CE-6D98-46EE-902F-05BF0C9F458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D3D16-2CC8-4FC3-8701-A6D46090CB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127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05C78-C002-47F0-AB4C-360217E99404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B3179-A5DD-45E1-9E03-C2859637A1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71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239C1-066A-4955-B49E-4C3931F0DD89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9AAB4-65F3-4E0E-BBEB-AA973FC28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895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11" Type="http://schemas.microsoft.com/office/2007/relationships/hdphoto" Target="../media/hdphoto1.wdp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3n1ngFffXo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youtube.com/watch?v=wu1ISTbkSPo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jpeg"/><Relationship Id="rId5" Type="http://schemas.openxmlformats.org/officeDocument/2006/relationships/image" Target="../media/image21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3.wdp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8biWiQTlh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1EB8E85-068D-43CC-92D9-14925DB18572}"/>
              </a:ext>
            </a:extLst>
          </p:cNvPr>
          <p:cNvSpPr/>
          <p:nvPr/>
        </p:nvSpPr>
        <p:spPr>
          <a:xfrm>
            <a:off x="743608" y="674073"/>
            <a:ext cx="7656772" cy="714287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TITLE: Metta &amp; Karuna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01B566-C2CD-4991-9F04-EF27A85C2A4F}"/>
              </a:ext>
            </a:extLst>
          </p:cNvPr>
          <p:cNvSpPr/>
          <p:nvPr/>
        </p:nvSpPr>
        <p:spPr>
          <a:xfrm>
            <a:off x="4779817" y="103132"/>
            <a:ext cx="4297681" cy="345756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r" defTabSz="914400">
              <a:defRPr/>
            </a:pPr>
            <a:fld id="{D4072F32-9CA1-43C1-A209-14645621E0A6}" type="datetime2">
              <a:rPr lang="en-GB" sz="2400" b="1">
                <a:solidFill>
                  <a:prstClr val="white"/>
                </a:solidFill>
                <a:latin typeface="Calibri" panose="020F0502020204030204"/>
              </a:rPr>
              <a:pPr lvl="0" algn="r" defTabSz="914400">
                <a:defRPr/>
              </a:pPr>
              <a:t>Wednesday, 18 January 2023</a:t>
            </a:fld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bold" panose="020F070203040403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E098DAA-4AB1-46EC-B980-9ED327EB21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8174"/>
              </p:ext>
            </p:extLst>
          </p:nvPr>
        </p:nvGraphicFramePr>
        <p:xfrm>
          <a:off x="184511" y="1866365"/>
          <a:ext cx="8774967" cy="4912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4989">
                  <a:extLst>
                    <a:ext uri="{9D8B030D-6E8A-4147-A177-3AD203B41FA5}">
                      <a16:colId xmlns:a16="http://schemas.microsoft.com/office/drawing/2014/main" val="135954029"/>
                    </a:ext>
                  </a:extLst>
                </a:gridCol>
                <a:gridCol w="2924989">
                  <a:extLst>
                    <a:ext uri="{9D8B030D-6E8A-4147-A177-3AD203B41FA5}">
                      <a16:colId xmlns:a16="http://schemas.microsoft.com/office/drawing/2014/main" val="3305111141"/>
                    </a:ext>
                  </a:extLst>
                </a:gridCol>
                <a:gridCol w="2924989">
                  <a:extLst>
                    <a:ext uri="{9D8B030D-6E8A-4147-A177-3AD203B41FA5}">
                      <a16:colId xmlns:a16="http://schemas.microsoft.com/office/drawing/2014/main" val="2910420365"/>
                    </a:ext>
                  </a:extLst>
                </a:gridCol>
              </a:tblGrid>
              <a:tr h="1617966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Name 2</a:t>
                      </a:r>
                      <a:r>
                        <a:rPr lang="en-GB" sz="2600" baseline="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Christians festivals</a:t>
                      </a:r>
                      <a:endParaRPr lang="en-GB" sz="2600" dirty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Name the 2 traditions (groups) Buddhists</a:t>
                      </a:r>
                      <a:r>
                        <a:rPr lang="en-GB" sz="2600" baseline="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can belong to</a:t>
                      </a:r>
                      <a:endParaRPr lang="en-GB" sz="2600" dirty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Name the</a:t>
                      </a:r>
                      <a:r>
                        <a:rPr lang="en-GB" sz="2600" baseline="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keyword for Jesus dying on the cross</a:t>
                      </a:r>
                      <a:endParaRPr lang="en-GB" sz="2600" dirty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616955"/>
                  </a:ext>
                </a:extLst>
              </a:tr>
              <a:tr h="1617966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Explain why the Buddha</a:t>
                      </a:r>
                      <a:r>
                        <a:rPr lang="en-GB" sz="2600" b="1" baseline="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left the palace</a:t>
                      </a:r>
                      <a:endParaRPr lang="en-GB" sz="2600" b="1" dirty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What is a pilgrimage</a:t>
                      </a:r>
                      <a:r>
                        <a:rPr lang="en-GB" sz="2600" b="1" baseline="0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?</a:t>
                      </a:r>
                      <a:endParaRPr lang="en-GB" sz="26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Define the word dukkha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7740934"/>
                  </a:ext>
                </a:extLst>
              </a:tr>
              <a:tr h="1617966"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What</a:t>
                      </a:r>
                      <a:r>
                        <a:rPr lang="en-GB" sz="2600" b="1" baseline="0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is nuclear </a:t>
                      </a:r>
                      <a:r>
                        <a:rPr lang="en-GB" sz="2600" b="1" baseline="0" dirty="0" err="1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diasarmament</a:t>
                      </a:r>
                      <a:r>
                        <a:rPr lang="en-GB" sz="2600" b="1" baseline="0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?</a:t>
                      </a:r>
                      <a:endParaRPr lang="en-GB" sz="2600" b="1" dirty="0">
                        <a:solidFill>
                          <a:schemeClr val="bg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Name 2 causes of war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1" dirty="0">
                          <a:solidFill>
                            <a:schemeClr val="bg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What is a Bodhisattva?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3106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6016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6">
            <a:extLst>
              <a:ext uri="{FF2B5EF4-FFF2-40B4-BE49-F238E27FC236}">
                <a16:creationId xmlns:a16="http://schemas.microsoft.com/office/drawing/2014/main" id="{2CC1FB68-1F9C-4D20-BDFF-BE4D732E56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102" y="3906806"/>
            <a:ext cx="6648087" cy="461665"/>
          </a:xfrm>
          <a:prstGeom prst="rect">
            <a:avLst/>
          </a:prstGeom>
          <a:solidFill>
            <a:srgbClr val="FFC000">
              <a:alpha val="73725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00000"/>
              </a:lnSpc>
              <a:spcBef>
                <a:spcPts val="113"/>
              </a:spcBef>
              <a:spcAft>
                <a:spcPts val="113"/>
              </a:spcAft>
              <a:buNone/>
              <a:defRPr/>
            </a:pPr>
            <a:r>
              <a:rPr lang="en-GB" altLang="en-US" sz="2400" b="1" dirty="0"/>
              <a:t>Values: Compassion, Learning, Respect</a:t>
            </a:r>
            <a:endParaRPr lang="en-GB" altLang="en-US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327C719-FF1A-4124-BB03-ABCEFC936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1372" y="5284139"/>
            <a:ext cx="5119396" cy="1374735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3"/>
              </a:spcBef>
              <a:spcAft>
                <a:spcPts val="113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If you understand these key words NOW, it will help you</a:t>
            </a:r>
            <a:b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all through your RS career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3"/>
              </a:spcBef>
              <a:spcAft>
                <a:spcPts val="113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lnSpc>
                <a:spcPct val="100000"/>
              </a:lnSpc>
              <a:spcBef>
                <a:spcPts val="113"/>
              </a:spcBef>
              <a:spcAft>
                <a:spcPts val="113"/>
              </a:spcAft>
              <a:buNone/>
              <a:defRPr/>
            </a:pPr>
            <a:r>
              <a:rPr lang="en-GB" sz="1600" b="1" dirty="0">
                <a:cs typeface="Calibri" panose="020F0502020204030204" pitchFamily="34" charset="0"/>
              </a:rPr>
              <a:t>You will be able to apply today’s </a:t>
            </a:r>
            <a:r>
              <a:rPr lang="en-GB" sz="1600" b="1" dirty="0" err="1">
                <a:cs typeface="Calibri" panose="020F0502020204030204" pitchFamily="34" charset="0"/>
              </a:rPr>
              <a:t>R.Teachings</a:t>
            </a:r>
            <a:r>
              <a:rPr lang="en-GB" sz="1600" b="1" dirty="0">
                <a:cs typeface="Calibri" panose="020F0502020204030204" pitchFamily="34" charset="0"/>
              </a:rPr>
              <a:t> to Buddhist practices and link this to Enlightenment</a:t>
            </a:r>
            <a:endParaRPr kumimoji="0" lang="en-GB" altLang="en-US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2" descr="Setting Up Successful Lessons with What?/Why?/How? - ThePhysicalEducator.com">
            <a:extLst>
              <a:ext uri="{FF2B5EF4-FFF2-40B4-BE49-F238E27FC236}">
                <a16:creationId xmlns:a16="http://schemas.microsoft.com/office/drawing/2014/main" id="{640E19E5-3531-48CD-924C-8A16088E5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2287"/>
            <a:ext cx="3221372" cy="119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43422" y="1054311"/>
            <a:ext cx="2390774" cy="238041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2000" dirty="0">
                <a:solidFill>
                  <a:schemeClr val="tx1"/>
                </a:solidFill>
                <a:latin typeface="Goudita Sans Light SF" pitchFamily="2" charset="0"/>
              </a:rPr>
              <a:t>Grade 3-4: </a:t>
            </a:r>
            <a:r>
              <a:rPr lang="en-US" sz="2000" dirty="0">
                <a:solidFill>
                  <a:srgbClr val="FF0000"/>
                </a:solidFill>
                <a:latin typeface="Goudita Sans Light SF" pitchFamily="2" charset="0"/>
              </a:rPr>
              <a:t>I CAN </a:t>
            </a:r>
            <a:r>
              <a:rPr lang="en-US" sz="2000" dirty="0">
                <a:solidFill>
                  <a:schemeClr val="tx1"/>
                </a:solidFill>
                <a:latin typeface="Goudita Sans Light SF" pitchFamily="2" charset="0"/>
              </a:rPr>
              <a:t>explain the meanings of compassion (karuna) and loving kindness (</a:t>
            </a:r>
            <a:r>
              <a:rPr lang="en-US" sz="2000" dirty="0" err="1">
                <a:solidFill>
                  <a:schemeClr val="tx1"/>
                </a:solidFill>
                <a:latin typeface="Goudita Sans Light SF" pitchFamily="2" charset="0"/>
              </a:rPr>
              <a:t>metta</a:t>
            </a:r>
            <a:r>
              <a:rPr lang="en-US" sz="2000" dirty="0">
                <a:solidFill>
                  <a:schemeClr val="tx1"/>
                </a:solidFill>
                <a:latin typeface="Goudita Sans Light SF" pitchFamily="2" charset="0"/>
              </a:rPr>
              <a:t>).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1476102" y="65749"/>
            <a:ext cx="6594885" cy="693994"/>
          </a:xfrm>
          <a:prstGeom prst="rect">
            <a:avLst/>
          </a:prstGeom>
          <a:solidFill>
            <a:schemeClr val="bg1"/>
          </a:solidFill>
          <a:ln w="57150">
            <a:solidFill>
              <a:srgbClr val="C00000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800" dirty="0">
                <a:solidFill>
                  <a:prstClr val="black"/>
                </a:solidFill>
                <a:latin typeface="Goudita Sans Light SF" pitchFamily="2" charset="0"/>
                <a:cs typeface="Gisha" panose="020B0502040204020203" pitchFamily="34" charset="-79"/>
              </a:rPr>
              <a:t>The</a:t>
            </a:r>
            <a:r>
              <a:rPr lang="en-GB" altLang="en-US" sz="2800" b="1" dirty="0">
                <a:solidFill>
                  <a:prstClr val="black"/>
                </a:solidFill>
                <a:latin typeface="Goudita Sans Light SF" pitchFamily="2" charset="0"/>
                <a:cs typeface="Gisha" panose="020B0502040204020203" pitchFamily="34" charset="-79"/>
              </a:rPr>
              <a:t> BIG </a:t>
            </a:r>
            <a:r>
              <a:rPr lang="en-GB" altLang="en-US" sz="2800" dirty="0">
                <a:solidFill>
                  <a:prstClr val="black"/>
                </a:solidFill>
                <a:latin typeface="Goudita Sans Light SF" pitchFamily="2" charset="0"/>
                <a:cs typeface="Gisha" panose="020B0502040204020203" pitchFamily="34" charset="-79"/>
              </a:rPr>
              <a:t>question: </a:t>
            </a:r>
            <a:r>
              <a:rPr lang="en-US" altLang="en-US" sz="2800" dirty="0">
                <a:solidFill>
                  <a:prstClr val="black"/>
                </a:solidFill>
                <a:latin typeface="Goudita Sans Light SF" pitchFamily="2" charset="0"/>
                <a:cs typeface="Gisha" panose="020B0502040204020203" pitchFamily="34" charset="-79"/>
              </a:rPr>
              <a:t>What is </a:t>
            </a:r>
            <a:r>
              <a:rPr lang="en-US" altLang="en-US" sz="2800" dirty="0" err="1">
                <a:solidFill>
                  <a:prstClr val="black"/>
                </a:solidFill>
                <a:latin typeface="Goudita Sans Light SF" pitchFamily="2" charset="0"/>
                <a:cs typeface="Gisha" panose="020B0502040204020203" pitchFamily="34" charset="-79"/>
              </a:rPr>
              <a:t>karuna</a:t>
            </a:r>
            <a:r>
              <a:rPr lang="en-US" altLang="en-US" sz="2800" dirty="0">
                <a:solidFill>
                  <a:prstClr val="black"/>
                </a:solidFill>
                <a:latin typeface="Goudita Sans Light SF" pitchFamily="2" charset="0"/>
                <a:cs typeface="Gisha" panose="020B0502040204020203" pitchFamily="34" charset="-79"/>
              </a:rPr>
              <a:t> &amp; </a:t>
            </a:r>
            <a:r>
              <a:rPr lang="en-US" altLang="en-US" sz="2800" dirty="0" err="1">
                <a:solidFill>
                  <a:prstClr val="black"/>
                </a:solidFill>
                <a:latin typeface="Goudita Sans Light SF" pitchFamily="2" charset="0"/>
                <a:cs typeface="Gisha" panose="020B0502040204020203" pitchFamily="34" charset="-79"/>
              </a:rPr>
              <a:t>metta</a:t>
            </a:r>
            <a:r>
              <a:rPr lang="en-US" altLang="en-US" sz="2800" dirty="0">
                <a:solidFill>
                  <a:prstClr val="black"/>
                </a:solidFill>
                <a:latin typeface="Goudita Sans Light SF" pitchFamily="2" charset="0"/>
                <a:cs typeface="Gisha" panose="020B0502040204020203" pitchFamily="34" charset="-79"/>
              </a:rPr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3313929" y="1032502"/>
            <a:ext cx="2390774" cy="240219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chemeClr val="tx1"/>
                </a:solidFill>
                <a:latin typeface="Goudita Sans Light SF" pitchFamily="2" charset="0"/>
              </a:rPr>
              <a:t>Grade 5-7: </a:t>
            </a:r>
            <a:r>
              <a:rPr lang="en-US" sz="2000" dirty="0">
                <a:solidFill>
                  <a:srgbClr val="FF0000"/>
                </a:solidFill>
                <a:latin typeface="Goudita Sans Light SF" pitchFamily="2" charset="0"/>
              </a:rPr>
              <a:t>I CAN </a:t>
            </a:r>
            <a:r>
              <a:rPr lang="en-US" sz="2000" dirty="0">
                <a:solidFill>
                  <a:schemeClr val="tx1"/>
                </a:solidFill>
                <a:latin typeface="Goudita Sans Light SF" pitchFamily="2" charset="0"/>
              </a:rPr>
              <a:t>identify and provide examples of compassion and loving kindness from the Buddha’s life and the Eightfold Path.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chemeClr val="tx1"/>
                </a:solidFill>
                <a:latin typeface="Goudita Sans Light SF" pitchFamily="2" charset="0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6637973" y="1036133"/>
            <a:ext cx="2390774" cy="238037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>
                <a:solidFill>
                  <a:schemeClr val="tx1"/>
                </a:solidFill>
                <a:latin typeface="Goudita Sans Light SF" pitchFamily="2" charset="0"/>
              </a:rPr>
              <a:t>Grade 8-9: </a:t>
            </a:r>
            <a:r>
              <a:rPr lang="en-US" sz="2000" dirty="0">
                <a:solidFill>
                  <a:srgbClr val="FF0000"/>
                </a:solidFill>
                <a:latin typeface="Goudita Sans Light SF" pitchFamily="2" charset="0"/>
              </a:rPr>
              <a:t>I CAN</a:t>
            </a:r>
            <a:r>
              <a:rPr lang="en-US" sz="2000" dirty="0">
                <a:solidFill>
                  <a:schemeClr val="tx1"/>
                </a:solidFill>
                <a:latin typeface="Goudita Sans Light SF" pitchFamily="2" charset="0"/>
              </a:rPr>
              <a:t> apply knowledge learned and skills to GCSE exam-style question</a:t>
            </a:r>
            <a:endParaRPr lang="en-GB" sz="2000" dirty="0">
              <a:solidFill>
                <a:schemeClr val="tx1"/>
              </a:solidFill>
              <a:latin typeface="Goudita Sans Light SF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499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6541">
            <a:off x="177165" y="4406063"/>
            <a:ext cx="2693147" cy="21006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8118">
            <a:off x="5884220" y="4585068"/>
            <a:ext cx="3020970" cy="20974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7974">
            <a:off x="5695559" y="2373811"/>
            <a:ext cx="3411535" cy="17624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6" t="23860" r="14642" b="9985"/>
          <a:stretch/>
        </p:blipFill>
        <p:spPr>
          <a:xfrm>
            <a:off x="2974043" y="35855"/>
            <a:ext cx="1730948" cy="24203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6541">
            <a:off x="179901" y="1608547"/>
            <a:ext cx="2720189" cy="21217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Oval 9"/>
          <p:cNvSpPr/>
          <p:nvPr/>
        </p:nvSpPr>
        <p:spPr>
          <a:xfrm>
            <a:off x="3137815" y="2285183"/>
            <a:ext cx="2432649" cy="1586458"/>
          </a:xfrm>
          <a:prstGeom prst="ellipse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image is the odd one out?</a:t>
            </a:r>
          </a:p>
        </p:txBody>
      </p:sp>
      <p:pic>
        <p:nvPicPr>
          <p:cNvPr id="1026" name="Picture 2" descr="Image result for acts of kindness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68" r="19626" b="22728"/>
          <a:stretch/>
        </p:blipFill>
        <p:spPr bwMode="auto">
          <a:xfrm>
            <a:off x="3120355" y="4224944"/>
            <a:ext cx="2587180" cy="2462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Oval 12"/>
          <p:cNvSpPr/>
          <p:nvPr/>
        </p:nvSpPr>
        <p:spPr>
          <a:xfrm>
            <a:off x="3111479" y="2278034"/>
            <a:ext cx="2432649" cy="1586458"/>
          </a:xfrm>
          <a:prstGeom prst="ellipse">
            <a:avLst/>
          </a:prstGeom>
          <a:solidFill>
            <a:schemeClr val="tx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most images have in common?</a:t>
            </a:r>
          </a:p>
        </p:txBody>
      </p:sp>
      <p:pic>
        <p:nvPicPr>
          <p:cNvPr id="1030" name="Picture 6" descr="Image result for friends having lunch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7" r="8337"/>
          <a:stretch/>
        </p:blipFill>
        <p:spPr bwMode="auto">
          <a:xfrm>
            <a:off x="5192964" y="302811"/>
            <a:ext cx="2208362" cy="15871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2" name="Picture 8" descr="Image result for after 8'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2200" r="99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042" y="1217156"/>
            <a:ext cx="1209860" cy="120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ular Callout 10"/>
          <p:cNvSpPr/>
          <p:nvPr/>
        </p:nvSpPr>
        <p:spPr>
          <a:xfrm>
            <a:off x="6729186" y="203529"/>
            <a:ext cx="2260704" cy="1433047"/>
          </a:xfrm>
          <a:prstGeom prst="wedgeRectCallout">
            <a:avLst>
              <a:gd name="adj1" fmla="val -76783"/>
              <a:gd name="adj2" fmla="val -3529"/>
            </a:avLst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ODD ONE OUT! All other images show acts of kindness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BD50958-C18C-4C0B-85ED-D87AEFFB88AB}"/>
              </a:ext>
            </a:extLst>
          </p:cNvPr>
          <p:cNvSpPr/>
          <p:nvPr/>
        </p:nvSpPr>
        <p:spPr>
          <a:xfrm>
            <a:off x="1297618" y="1546541"/>
            <a:ext cx="6513233" cy="3381687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METTA – kindness, without expecting anything back!</a:t>
            </a:r>
          </a:p>
        </p:txBody>
      </p:sp>
    </p:spTree>
    <p:extLst>
      <p:ext uri="{BB962C8B-B14F-4D97-AF65-F5344CB8AC3E}">
        <p14:creationId xmlns:p14="http://schemas.microsoft.com/office/powerpoint/2010/main" val="103792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6304" y="1508518"/>
            <a:ext cx="7504981" cy="3692105"/>
          </a:xfrm>
          <a:prstGeom prst="rect">
            <a:avLst/>
          </a:prstGeom>
          <a:solidFill>
            <a:schemeClr val="bg1">
              <a:alpha val="73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Image result for keyword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00" b="90000" l="10000" r="90000">
                        <a14:foregroundMark x1="39556" y1="67667" x2="41333" y2="72333"/>
                        <a14:foregroundMark x1="47556" y1="72000" x2="48667" y2="78333"/>
                        <a14:foregroundMark x1="60889" y1="72000" x2="61111" y2="75667"/>
                        <a14:foregroundMark x1="71333" y1="68000" x2="70444" y2="72667"/>
                        <a14:foregroundMark x1="83778" y1="71000" x2="85333" y2="7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545" y="-277151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536240" y="2479040"/>
            <a:ext cx="7557841" cy="1015663"/>
            <a:chOff x="1017917" y="3005125"/>
            <a:chExt cx="7557841" cy="1015663"/>
          </a:xfrm>
        </p:grpSpPr>
        <p:sp>
          <p:nvSpPr>
            <p:cNvPr id="3" name="TextBox 2"/>
            <p:cNvSpPr txBox="1"/>
            <p:nvPr/>
          </p:nvSpPr>
          <p:spPr>
            <a:xfrm>
              <a:off x="1017917" y="3005125"/>
              <a:ext cx="339772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METTA: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583094" y="3005125"/>
              <a:ext cx="599266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000" b="1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kindness before</a:t>
              </a:r>
              <a:r>
                <a:rPr kumimoji="0" lang="en-GB" sz="30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someone </a:t>
              </a:r>
              <a:r>
                <a:rPr lang="en-GB" sz="3000" b="1" dirty="0">
                  <a:solidFill>
                    <a:prstClr val="black"/>
                  </a:solidFill>
                  <a:latin typeface="Calibri" panose="020F0502020204030204"/>
                </a:rPr>
                <a:t>is suffering</a:t>
              </a:r>
              <a:endParaRPr kumimoji="0" lang="en-GB" sz="30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20" name="Picture 4" descr="Image result for kind ac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6053"/>
            <a:ext cx="2050236" cy="1593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2" name="Group 11"/>
          <p:cNvGrpSpPr/>
          <p:nvPr/>
        </p:nvGrpSpPr>
        <p:grpSpPr>
          <a:xfrm>
            <a:off x="5097749" y="5349482"/>
            <a:ext cx="3923302" cy="1441368"/>
            <a:chOff x="5097749" y="5258975"/>
            <a:chExt cx="3923302" cy="1531875"/>
          </a:xfrm>
        </p:grpSpPr>
        <p:grpSp>
          <p:nvGrpSpPr>
            <p:cNvPr id="21" name="Group 20"/>
            <p:cNvGrpSpPr/>
            <p:nvPr/>
          </p:nvGrpSpPr>
          <p:grpSpPr>
            <a:xfrm>
              <a:off x="5097749" y="5258975"/>
              <a:ext cx="3923302" cy="1531875"/>
              <a:chOff x="2159145" y="4859279"/>
              <a:chExt cx="3635615" cy="1856055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2410384" y="4859279"/>
                <a:ext cx="3384376" cy="1856055"/>
              </a:xfrm>
              <a:prstGeom prst="rect">
                <a:avLst/>
              </a:prstGeom>
              <a:solidFill>
                <a:srgbClr val="FFFF00"/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            </a:t>
                </a:r>
                <a:endPara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pic>
            <p:nvPicPr>
              <p:cNvPr id="23" name="Picture 4" descr="bright spark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662" t="5037" r="21495" b="5710"/>
              <a:stretch/>
            </p:blipFill>
            <p:spPr bwMode="auto">
              <a:xfrm>
                <a:off x="2522821" y="4942427"/>
                <a:ext cx="886727" cy="139048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TextBox 23"/>
              <p:cNvSpPr txBox="1"/>
              <p:nvPr/>
            </p:nvSpPr>
            <p:spPr>
              <a:xfrm>
                <a:off x="2159145" y="6277363"/>
                <a:ext cx="1614080" cy="3958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Bright Spark</a:t>
                </a: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6246915" y="5376665"/>
              <a:ext cx="277413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b="1" dirty="0">
                  <a:solidFill>
                    <a:prstClr val="black"/>
                  </a:solidFill>
                  <a:latin typeface="Calibri" panose="020F0502020204030204"/>
                </a:rPr>
                <a:t>Provide 2 examples of either </a:t>
              </a:r>
              <a:r>
                <a:rPr lang="en-GB" sz="2400" b="1" dirty="0" err="1">
                  <a:solidFill>
                    <a:prstClr val="black"/>
                  </a:solidFill>
                  <a:latin typeface="Calibri" panose="020F0502020204030204"/>
                </a:rPr>
                <a:t>metta</a:t>
              </a:r>
              <a:r>
                <a:rPr lang="en-GB" sz="2400" b="1" dirty="0">
                  <a:solidFill>
                    <a:prstClr val="black"/>
                  </a:solidFill>
                  <a:latin typeface="Calibri" panose="020F0502020204030204"/>
                </a:rPr>
                <a:t> or </a:t>
              </a:r>
              <a:r>
                <a:rPr lang="en-GB" sz="2400" b="1" dirty="0" err="1">
                  <a:solidFill>
                    <a:prstClr val="black"/>
                  </a:solidFill>
                  <a:latin typeface="Calibri" panose="020F0502020204030204"/>
                </a:rPr>
                <a:t>karuna</a:t>
              </a:r>
              <a:endPara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6304" y="3912751"/>
            <a:ext cx="7557841" cy="1041067"/>
            <a:chOff x="965057" y="4193205"/>
            <a:chExt cx="7557841" cy="1041067"/>
          </a:xfrm>
        </p:grpSpPr>
        <p:sp>
          <p:nvSpPr>
            <p:cNvPr id="16" name="TextBox 15"/>
            <p:cNvSpPr txBox="1"/>
            <p:nvPr/>
          </p:nvSpPr>
          <p:spPr>
            <a:xfrm>
              <a:off x="965057" y="4193205"/>
              <a:ext cx="339772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KARUNA: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827129" y="4218609"/>
              <a:ext cx="569576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000" b="1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compassion</a:t>
              </a:r>
              <a:r>
                <a:rPr kumimoji="0" lang="en-GB" sz="3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for suffering when someone needs help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4124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423803"/>
            <a:ext cx="9144000" cy="1090671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Karuna (compassion for suffering) in France</a:t>
            </a:r>
          </a:p>
        </p:txBody>
      </p:sp>
      <p:sp>
        <p:nvSpPr>
          <p:cNvPr id="2" name="Action Button: Forward or Next 1">
            <a:hlinkClick r:id="rId3" highlightClick="1"/>
          </p:cNvPr>
          <p:cNvSpPr/>
          <p:nvPr/>
        </p:nvSpPr>
        <p:spPr>
          <a:xfrm>
            <a:off x="7446421" y="5879226"/>
            <a:ext cx="988291" cy="803564"/>
          </a:xfrm>
          <a:prstGeom prst="actionButtonForwardNex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PLAY</a:t>
            </a:r>
          </a:p>
        </p:txBody>
      </p:sp>
      <p:pic>
        <p:nvPicPr>
          <p:cNvPr id="21506" name="Picture 2" descr="Image result for french president gives citizenshi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818" y="3388872"/>
            <a:ext cx="5855856" cy="3293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58619" y="1765463"/>
            <a:ext cx="8626762" cy="1356428"/>
          </a:xfrm>
          <a:prstGeom prst="rect">
            <a:avLst/>
          </a:prstGeom>
          <a:solidFill>
            <a:schemeClr val="bg1">
              <a:alpha val="73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man saves child falling from balcony and risks his own life, he is now being called Paris’ Spiderman! French president rewards Spiderman with French citizenship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130F51-6C9D-4177-8AB0-68B4501607B0}"/>
              </a:ext>
            </a:extLst>
          </p:cNvPr>
          <p:cNvSpPr/>
          <p:nvPr/>
        </p:nvSpPr>
        <p:spPr>
          <a:xfrm>
            <a:off x="0" y="423803"/>
            <a:ext cx="9144000" cy="1090671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Does this clip show 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karuna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or </a:t>
            </a:r>
            <a:r>
              <a:rPr kumimoji="0" lang="en-GB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metta</a:t>
            </a: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16681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8913F64-86CC-42A3-ABE6-4C24FD284E7D}"/>
              </a:ext>
            </a:extLst>
          </p:cNvPr>
          <p:cNvSpPr/>
          <p:nvPr/>
        </p:nvSpPr>
        <p:spPr>
          <a:xfrm>
            <a:off x="1494503" y="237943"/>
            <a:ext cx="7073025" cy="773354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TASK 1: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match your definitions to your keywords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7FA270-8B5D-4685-9FDE-442287C797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667" b="90000" l="10000" r="90000">
                        <a14:foregroundMark x1="38667" y1="68333" x2="40667" y2="75000"/>
                        <a14:foregroundMark x1="48000" y1="74667" x2="49111" y2="76667"/>
                        <a14:foregroundMark x1="63111" y1="73000" x2="62667" y2="77333"/>
                        <a14:foregroundMark x1="70222" y1="73000" x2="70222" y2="76667"/>
                        <a14:foregroundMark x1="83333" y1="71667" x2="83778" y2="71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199" y="0"/>
            <a:ext cx="1516946" cy="101129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1D32ACC-93B2-4D7E-BDC3-26C8B33693C7}"/>
              </a:ext>
            </a:extLst>
          </p:cNvPr>
          <p:cNvGrpSpPr/>
          <p:nvPr/>
        </p:nvGrpSpPr>
        <p:grpSpPr>
          <a:xfrm>
            <a:off x="5799150" y="5439118"/>
            <a:ext cx="3242219" cy="1297501"/>
            <a:chOff x="4470784" y="2809086"/>
            <a:chExt cx="4015521" cy="187545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E5FEE25-1A2F-4690-946D-625EFF20463C}"/>
                </a:ext>
              </a:extLst>
            </p:cNvPr>
            <p:cNvGrpSpPr/>
            <p:nvPr/>
          </p:nvGrpSpPr>
          <p:grpSpPr>
            <a:xfrm>
              <a:off x="4470784" y="2809086"/>
              <a:ext cx="3985626" cy="1875455"/>
              <a:chOff x="2305156" y="4788578"/>
              <a:chExt cx="3490980" cy="1856055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D67E17E4-C849-456D-B8B9-0D5D7C866910}"/>
                  </a:ext>
                </a:extLst>
              </p:cNvPr>
              <p:cNvSpPr/>
              <p:nvPr/>
            </p:nvSpPr>
            <p:spPr>
              <a:xfrm>
                <a:off x="2411760" y="4788578"/>
                <a:ext cx="3384376" cy="1856055"/>
              </a:xfrm>
              <a:prstGeom prst="rect">
                <a:avLst/>
              </a:prstGeom>
              <a:solidFill>
                <a:srgbClr val="FFFF00"/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pic>
            <p:nvPicPr>
              <p:cNvPr id="13" name="Picture 4" descr="bright spark">
                <a:extLst>
                  <a:ext uri="{FF2B5EF4-FFF2-40B4-BE49-F238E27FC236}">
                    <a16:creationId xmlns:a16="http://schemas.microsoft.com/office/drawing/2014/main" id="{582141BC-BC14-465A-AE08-B43916CB544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662" t="5037" r="21495" b="5710"/>
              <a:stretch/>
            </p:blipFill>
            <p:spPr bwMode="auto">
              <a:xfrm>
                <a:off x="2530828" y="4905358"/>
                <a:ext cx="768274" cy="10985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266D98E-AF4D-4D1C-94A7-81196A9CA30F}"/>
                  </a:ext>
                </a:extLst>
              </p:cNvPr>
              <p:cNvSpPr txBox="1"/>
              <p:nvPr/>
            </p:nvSpPr>
            <p:spPr>
              <a:xfrm>
                <a:off x="2305156" y="5894235"/>
                <a:ext cx="123525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Bright Spark</a:t>
                </a: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3E44E7D-9405-4B3C-B638-229B55164653}"/>
                </a:ext>
              </a:extLst>
            </p:cNvPr>
            <p:cNvSpPr txBox="1"/>
            <p:nvPr/>
          </p:nvSpPr>
          <p:spPr>
            <a:xfrm>
              <a:off x="5595009" y="3012774"/>
              <a:ext cx="2891296" cy="14680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How are Karuna and Metta linked to a Buddhist’s karma?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9C1751D-BB1D-436E-B79F-A7B9EF9EBDF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198" t="20761" r="50752" b="28237"/>
          <a:stretch/>
        </p:blipFill>
        <p:spPr>
          <a:xfrm>
            <a:off x="432620" y="1092934"/>
            <a:ext cx="8504903" cy="4260924"/>
          </a:xfrm>
          <a:prstGeom prst="rect">
            <a:avLst/>
          </a:prstGeom>
        </p:spPr>
      </p:pic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6C33016-81FD-42A1-BCE1-0969B05F9E4C}"/>
              </a:ext>
            </a:extLst>
          </p:cNvPr>
          <p:cNvCxnSpPr/>
          <p:nvPr/>
        </p:nvCxnSpPr>
        <p:spPr>
          <a:xfrm>
            <a:off x="2674374" y="2762865"/>
            <a:ext cx="1779639" cy="1671483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54DAE562-2951-4CEA-9F62-97616499587F}"/>
              </a:ext>
            </a:extLst>
          </p:cNvPr>
          <p:cNvCxnSpPr>
            <a:cxnSpLocks/>
          </p:cNvCxnSpPr>
          <p:nvPr/>
        </p:nvCxnSpPr>
        <p:spPr>
          <a:xfrm flipV="1">
            <a:off x="2674373" y="2762865"/>
            <a:ext cx="1779640" cy="358878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109A142-78E7-4E5E-AC68-0B0B391FDBC6}"/>
              </a:ext>
            </a:extLst>
          </p:cNvPr>
          <p:cNvCxnSpPr>
            <a:cxnSpLocks/>
          </p:cNvCxnSpPr>
          <p:nvPr/>
        </p:nvCxnSpPr>
        <p:spPr>
          <a:xfrm flipV="1">
            <a:off x="2674373" y="3598606"/>
            <a:ext cx="1779640" cy="24582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F7C5849-44F0-4B51-BBFF-2F486854419B}"/>
              </a:ext>
            </a:extLst>
          </p:cNvPr>
          <p:cNvCxnSpPr>
            <a:cxnSpLocks/>
          </p:cNvCxnSpPr>
          <p:nvPr/>
        </p:nvCxnSpPr>
        <p:spPr>
          <a:xfrm flipV="1">
            <a:off x="2674373" y="3203380"/>
            <a:ext cx="1779640" cy="84890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1E9AA34-821A-42EA-8003-BBA00EFEE283}"/>
              </a:ext>
            </a:extLst>
          </p:cNvPr>
          <p:cNvCxnSpPr>
            <a:cxnSpLocks/>
          </p:cNvCxnSpPr>
          <p:nvPr/>
        </p:nvCxnSpPr>
        <p:spPr>
          <a:xfrm>
            <a:off x="2674373" y="4480951"/>
            <a:ext cx="1897627" cy="489276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410AA75-378E-4EE4-9501-BA6FE5BE1287}"/>
              </a:ext>
            </a:extLst>
          </p:cNvPr>
          <p:cNvCxnSpPr>
            <a:cxnSpLocks/>
          </p:cNvCxnSpPr>
          <p:nvPr/>
        </p:nvCxnSpPr>
        <p:spPr>
          <a:xfrm flipV="1">
            <a:off x="2674373" y="4018414"/>
            <a:ext cx="1897627" cy="825272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26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20FD08F-29C1-426F-849B-296924A32F50}"/>
              </a:ext>
            </a:extLst>
          </p:cNvPr>
          <p:cNvSpPr/>
          <p:nvPr/>
        </p:nvSpPr>
        <p:spPr>
          <a:xfrm>
            <a:off x="4940523" y="261489"/>
            <a:ext cx="3946967" cy="4015543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TASK 2: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bold" panose="020F0702030404030204" pitchFamily="34" charset="0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en-GB" sz="2400" b="0" i="0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 Note down on your sheet different examples of </a:t>
            </a:r>
            <a:r>
              <a:rPr kumimoji="0" lang="en-GB" sz="2400" b="0" i="0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metta</a:t>
            </a:r>
            <a:r>
              <a:rPr kumimoji="0" lang="en-GB" sz="2400" b="0" i="0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 and karuna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endParaRPr lang="en-GB" sz="2400" dirty="0">
              <a:solidFill>
                <a:prstClr val="white"/>
              </a:solidFill>
              <a:latin typeface="Calibri bold" panose="020F0702030404030204" pitchFamily="34" charset="0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en-GB" sz="2400" b="0" i="0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Decide at your desk whether the examples show METTA, KARUNA or BOTH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B7E50-8048-4EA5-82F6-EA76694739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278" t="17478" r="57848" b="15581"/>
          <a:stretch/>
        </p:blipFill>
        <p:spPr>
          <a:xfrm>
            <a:off x="85139" y="104173"/>
            <a:ext cx="4486861" cy="6632294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F7A2CBE-D49C-4B0B-B066-007911E4F2EB}"/>
              </a:ext>
            </a:extLst>
          </p:cNvPr>
          <p:cNvGrpSpPr/>
          <p:nvPr/>
        </p:nvGrpSpPr>
        <p:grpSpPr>
          <a:xfrm>
            <a:off x="5292896" y="4662370"/>
            <a:ext cx="3218081" cy="1808625"/>
            <a:chOff x="4470784" y="2809086"/>
            <a:chExt cx="3985626" cy="2614253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98364BEA-7625-475F-8BC9-2ECDD0E28C38}"/>
                </a:ext>
              </a:extLst>
            </p:cNvPr>
            <p:cNvGrpSpPr/>
            <p:nvPr/>
          </p:nvGrpSpPr>
          <p:grpSpPr>
            <a:xfrm>
              <a:off x="4470784" y="2809086"/>
              <a:ext cx="3985626" cy="2614253"/>
              <a:chOff x="2305156" y="4788578"/>
              <a:chExt cx="3490980" cy="2587211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26958C14-490D-4F05-8863-CF2E792646AF}"/>
                  </a:ext>
                </a:extLst>
              </p:cNvPr>
              <p:cNvSpPr/>
              <p:nvPr/>
            </p:nvSpPr>
            <p:spPr>
              <a:xfrm>
                <a:off x="2411759" y="4788578"/>
                <a:ext cx="3384377" cy="2587211"/>
              </a:xfrm>
              <a:prstGeom prst="rect">
                <a:avLst/>
              </a:prstGeom>
              <a:solidFill>
                <a:srgbClr val="FFFF00"/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pic>
            <p:nvPicPr>
              <p:cNvPr id="10" name="Picture 4" descr="bright spark">
                <a:extLst>
                  <a:ext uri="{FF2B5EF4-FFF2-40B4-BE49-F238E27FC236}">
                    <a16:creationId xmlns:a16="http://schemas.microsoft.com/office/drawing/2014/main" id="{51522C5C-22A2-4470-9912-715E3C12A00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662" t="5037" r="21495" b="5710"/>
              <a:stretch/>
            </p:blipFill>
            <p:spPr bwMode="auto">
              <a:xfrm>
                <a:off x="2530828" y="4905358"/>
                <a:ext cx="768274" cy="10985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06AD0E63-D4BD-43AC-A8E2-569699D64082}"/>
                  </a:ext>
                </a:extLst>
              </p:cNvPr>
              <p:cNvSpPr txBox="1"/>
              <p:nvPr/>
            </p:nvSpPr>
            <p:spPr>
              <a:xfrm>
                <a:off x="2305156" y="5894235"/>
                <a:ext cx="123525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Bright Spark</a:t>
                </a:r>
              </a:p>
            </p:txBody>
          </p:sp>
        </p:grp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4F4C035-8100-42D7-B365-207D47529F75}"/>
                </a:ext>
              </a:extLst>
            </p:cNvPr>
            <p:cNvSpPr txBox="1"/>
            <p:nvPr/>
          </p:nvSpPr>
          <p:spPr>
            <a:xfrm>
              <a:off x="5544889" y="3140872"/>
              <a:ext cx="2891296" cy="19129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How does Karuna &amp; Metta </a:t>
              </a:r>
              <a:r>
                <a:rPr lang="en-GB" sz="2000" b="1" dirty="0">
                  <a:solidFill>
                    <a:prstClr val="black"/>
                  </a:solidFill>
                  <a:latin typeface="Calibri" panose="020F0502020204030204"/>
                </a:rPr>
                <a:t>influence a Buddhist to behave?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8601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8913F64-86CC-42A3-ABE6-4C24FD284E7D}"/>
              </a:ext>
            </a:extLst>
          </p:cNvPr>
          <p:cNvSpPr/>
          <p:nvPr/>
        </p:nvSpPr>
        <p:spPr>
          <a:xfrm>
            <a:off x="319549" y="100314"/>
            <a:ext cx="8504902" cy="773354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914400">
              <a:defRPr/>
            </a:pPr>
            <a:r>
              <a:rPr lang="en-US" sz="2800" dirty="0">
                <a:solidFill>
                  <a:prstClr val="white"/>
                </a:solidFill>
                <a:latin typeface="Calibri bold" panose="020F0702030404030204" pitchFamily="34" charset="0"/>
              </a:rPr>
              <a:t>Donating clothes/food to refugees fleeing the Taliban in Afghanistan</a:t>
            </a:r>
            <a:endParaRPr kumimoji="0" lang="en-GB" sz="2800" b="0" i="0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bold" panose="020F070203040403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6E173EE-A803-4BD6-9C72-4DE807E89B19}"/>
              </a:ext>
            </a:extLst>
          </p:cNvPr>
          <p:cNvSpPr/>
          <p:nvPr/>
        </p:nvSpPr>
        <p:spPr>
          <a:xfrm>
            <a:off x="3283973" y="5497988"/>
            <a:ext cx="2576051" cy="764986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KARUNA</a:t>
            </a:r>
          </a:p>
        </p:txBody>
      </p:sp>
      <p:pic>
        <p:nvPicPr>
          <p:cNvPr id="13" name="Picture 12" descr="Which countries are taking in Afghan refugees and which countries are not?  | World News - Hindustan Times">
            <a:extLst>
              <a:ext uri="{FF2B5EF4-FFF2-40B4-BE49-F238E27FC236}">
                <a16:creationId xmlns:a16="http://schemas.microsoft.com/office/drawing/2014/main" id="{6186AF9A-8C02-4123-81A9-2067DFB13FD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959" y="1060705"/>
            <a:ext cx="7256081" cy="42502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9036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8913F64-86CC-42A3-ABE6-4C24FD284E7D}"/>
              </a:ext>
            </a:extLst>
          </p:cNvPr>
          <p:cNvSpPr/>
          <p:nvPr/>
        </p:nvSpPr>
        <p:spPr>
          <a:xfrm>
            <a:off x="319549" y="100314"/>
            <a:ext cx="8504902" cy="773354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914400">
              <a:defRPr/>
            </a:pPr>
            <a:r>
              <a:rPr lang="en-US" sz="2800">
                <a:solidFill>
                  <a:prstClr val="white"/>
                </a:solidFill>
                <a:latin typeface="Calibri bold" panose="020F0702030404030204" pitchFamily="34" charset="0"/>
              </a:rPr>
              <a:t>Singer Adele gifts former English teacher a free ticket to her concert and publicly thanks teacher </a:t>
            </a:r>
            <a:endParaRPr kumimoji="0" lang="en-GB" sz="2800" b="0" i="0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bold" panose="020F070203040403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6E173EE-A803-4BD6-9C72-4DE807E89B19}"/>
              </a:ext>
            </a:extLst>
          </p:cNvPr>
          <p:cNvSpPr/>
          <p:nvPr/>
        </p:nvSpPr>
        <p:spPr>
          <a:xfrm>
            <a:off x="3283971" y="5887873"/>
            <a:ext cx="2576051" cy="764986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METTA</a:t>
            </a:r>
          </a:p>
        </p:txBody>
      </p:sp>
      <p:pic>
        <p:nvPicPr>
          <p:cNvPr id="5" name="Picture 4" descr="Adele gifts beloved teacher £500 tickets to her sold out concert - Heart">
            <a:extLst>
              <a:ext uri="{FF2B5EF4-FFF2-40B4-BE49-F238E27FC236}">
                <a16:creationId xmlns:a16="http://schemas.microsoft.com/office/drawing/2014/main" id="{8A071A00-E9E5-43F4-9A46-1D31529D3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04" y="1026290"/>
            <a:ext cx="7334383" cy="470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02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8913F64-86CC-42A3-ABE6-4C24FD284E7D}"/>
              </a:ext>
            </a:extLst>
          </p:cNvPr>
          <p:cNvSpPr/>
          <p:nvPr/>
        </p:nvSpPr>
        <p:spPr>
          <a:xfrm>
            <a:off x="319549" y="100314"/>
            <a:ext cx="8504902" cy="773354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914400">
              <a:defRPr/>
            </a:pPr>
            <a:r>
              <a:rPr lang="en-US" sz="2800" dirty="0">
                <a:solidFill>
                  <a:prstClr val="white"/>
                </a:solidFill>
                <a:latin typeface="Calibri bold" panose="020F0702030404030204" pitchFamily="34" charset="0"/>
              </a:rPr>
              <a:t>Man risks his own life by saving a falling toddler from balcony</a:t>
            </a:r>
            <a:endParaRPr kumimoji="0" lang="en-GB" sz="2800" b="0" i="0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bold" panose="020F0702030404030204" pitchFamily="34" charset="0"/>
            </a:endParaRPr>
          </a:p>
        </p:txBody>
      </p:sp>
      <p:pic>
        <p:nvPicPr>
          <p:cNvPr id="6" name="Picture 2" descr="Image result for french president gives citizenship">
            <a:extLst>
              <a:ext uri="{FF2B5EF4-FFF2-40B4-BE49-F238E27FC236}">
                <a16:creationId xmlns:a16="http://schemas.microsoft.com/office/drawing/2014/main" id="{CEF2F159-AF99-4990-B6C8-2A44CDBCF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460" y="1153267"/>
            <a:ext cx="7089079" cy="4551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2477B01-4E6A-4B3D-BB70-BF904A6391EF}"/>
              </a:ext>
            </a:extLst>
          </p:cNvPr>
          <p:cNvSpPr/>
          <p:nvPr/>
        </p:nvSpPr>
        <p:spPr>
          <a:xfrm>
            <a:off x="3480618" y="5851949"/>
            <a:ext cx="2576051" cy="764986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KARUNA</a:t>
            </a:r>
          </a:p>
        </p:txBody>
      </p:sp>
    </p:spTree>
    <p:extLst>
      <p:ext uri="{BB962C8B-B14F-4D97-AF65-F5344CB8AC3E}">
        <p14:creationId xmlns:p14="http://schemas.microsoft.com/office/powerpoint/2010/main" val="326512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8913F64-86CC-42A3-ABE6-4C24FD284E7D}"/>
              </a:ext>
            </a:extLst>
          </p:cNvPr>
          <p:cNvSpPr/>
          <p:nvPr/>
        </p:nvSpPr>
        <p:spPr>
          <a:xfrm>
            <a:off x="319549" y="100314"/>
            <a:ext cx="8504902" cy="773354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914400">
              <a:defRPr/>
            </a:pPr>
            <a:r>
              <a:rPr lang="en-US" sz="2800">
                <a:solidFill>
                  <a:prstClr val="white"/>
                </a:solidFill>
                <a:latin typeface="Calibri bold" panose="020F0702030404030204" pitchFamily="34" charset="0"/>
              </a:rPr>
              <a:t>Buddhist Monks take on new jobs to help fight Covid-19 </a:t>
            </a:r>
            <a:endParaRPr kumimoji="0" lang="en-GB" sz="2800" b="0" i="0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bold" panose="020F0702030404030204" pitchFamily="34" charset="0"/>
            </a:endParaRPr>
          </a:p>
        </p:txBody>
      </p:sp>
      <p:pic>
        <p:nvPicPr>
          <p:cNvPr id="5" name="Picture 2" descr="Buddhist monks have reversed roles in Thailand – now they are the ones  donating goods to others">
            <a:extLst>
              <a:ext uri="{FF2B5EF4-FFF2-40B4-BE49-F238E27FC236}">
                <a16:creationId xmlns:a16="http://schemas.microsoft.com/office/drawing/2014/main" id="{0AEDFED1-75B0-45B2-9670-82CB7691B9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241" y="1041097"/>
            <a:ext cx="6259510" cy="467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CCA6FE2-8F22-438F-8A97-43536FB16E8B}"/>
              </a:ext>
            </a:extLst>
          </p:cNvPr>
          <p:cNvSpPr/>
          <p:nvPr/>
        </p:nvSpPr>
        <p:spPr>
          <a:xfrm>
            <a:off x="3283971" y="5887873"/>
            <a:ext cx="2576051" cy="764986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BOTH?!</a:t>
            </a:r>
          </a:p>
        </p:txBody>
      </p:sp>
    </p:spTree>
    <p:extLst>
      <p:ext uri="{BB962C8B-B14F-4D97-AF65-F5344CB8AC3E}">
        <p14:creationId xmlns:p14="http://schemas.microsoft.com/office/powerpoint/2010/main" val="3555928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8913F64-86CC-42A3-ABE6-4C24FD284E7D}"/>
              </a:ext>
            </a:extLst>
          </p:cNvPr>
          <p:cNvSpPr/>
          <p:nvPr/>
        </p:nvSpPr>
        <p:spPr>
          <a:xfrm>
            <a:off x="319549" y="100314"/>
            <a:ext cx="8504902" cy="773354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914400">
              <a:defRPr/>
            </a:pPr>
            <a:r>
              <a:rPr lang="en-US" sz="2800">
                <a:solidFill>
                  <a:prstClr val="white"/>
                </a:solidFill>
                <a:latin typeface="Calibri bold" panose="020F0702030404030204" pitchFamily="34" charset="0"/>
              </a:rPr>
              <a:t>Public applauds NHS and frontline workers to thank them for their efforts during lockdown </a:t>
            </a:r>
            <a:endParaRPr kumimoji="0" lang="en-GB" sz="2800" b="0" i="0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bold" panose="020F070203040403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6E173EE-A803-4BD6-9C72-4DE807E89B19}"/>
              </a:ext>
            </a:extLst>
          </p:cNvPr>
          <p:cNvSpPr/>
          <p:nvPr/>
        </p:nvSpPr>
        <p:spPr>
          <a:xfrm>
            <a:off x="3283971" y="5887873"/>
            <a:ext cx="2576051" cy="764986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METTA</a:t>
            </a:r>
          </a:p>
        </p:txBody>
      </p:sp>
      <p:pic>
        <p:nvPicPr>
          <p:cNvPr id="6" name="Picture 6" descr="Scheme launched to improve safety for frontline NHS staff | National Health  Executive">
            <a:extLst>
              <a:ext uri="{FF2B5EF4-FFF2-40B4-BE49-F238E27FC236}">
                <a16:creationId xmlns:a16="http://schemas.microsoft.com/office/drawing/2014/main" id="{C56AD3D9-87C0-42D5-8E7B-B5A0C5CF66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95" y="1160389"/>
            <a:ext cx="7045210" cy="453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12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8913F64-86CC-42A3-ABE6-4C24FD284E7D}"/>
              </a:ext>
            </a:extLst>
          </p:cNvPr>
          <p:cNvSpPr/>
          <p:nvPr/>
        </p:nvSpPr>
        <p:spPr>
          <a:xfrm>
            <a:off x="319549" y="100314"/>
            <a:ext cx="8504902" cy="869812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914400">
              <a:defRPr/>
            </a:pPr>
            <a:r>
              <a:rPr kumimoji="0" lang="en-GB" sz="2800" b="0" i="0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Buddhist monks open a tiger sanctuary to care for tigers left to die in wild</a:t>
            </a:r>
          </a:p>
        </p:txBody>
      </p:sp>
      <p:pic>
        <p:nvPicPr>
          <p:cNvPr id="4098" name="Picture 2" descr="Muezza The Cat: Animals in Buddhism: Buddha-Nature, Karma and Releasing  Life.">
            <a:extLst>
              <a:ext uri="{FF2B5EF4-FFF2-40B4-BE49-F238E27FC236}">
                <a16:creationId xmlns:a16="http://schemas.microsoft.com/office/drawing/2014/main" id="{D1878C85-8D11-453A-86AC-03994B464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216" y="1159677"/>
            <a:ext cx="4599703" cy="453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AA268EA-4682-4288-B695-A0E14AE504D0}"/>
              </a:ext>
            </a:extLst>
          </p:cNvPr>
          <p:cNvSpPr/>
          <p:nvPr/>
        </p:nvSpPr>
        <p:spPr>
          <a:xfrm>
            <a:off x="3283971" y="5887873"/>
            <a:ext cx="2576051" cy="764986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KARUNA</a:t>
            </a:r>
          </a:p>
        </p:txBody>
      </p:sp>
    </p:spTree>
    <p:extLst>
      <p:ext uri="{BB962C8B-B14F-4D97-AF65-F5344CB8AC3E}">
        <p14:creationId xmlns:p14="http://schemas.microsoft.com/office/powerpoint/2010/main" val="268308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824" y="-839"/>
            <a:ext cx="7886700" cy="104566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Sub-heading: </a:t>
            </a:r>
            <a:r>
              <a:rPr lang="en-GB" b="1" u="sng" dirty="0">
                <a:solidFill>
                  <a:srgbClr val="FF0000"/>
                </a:solidFill>
              </a:rPr>
              <a:t>Buddha and the Swan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15" t="22411" r="36547" b="31875"/>
          <a:stretch/>
        </p:blipFill>
        <p:spPr>
          <a:xfrm>
            <a:off x="269522" y="1373848"/>
            <a:ext cx="8604956" cy="425849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E654B93-5775-406B-8741-64044D9524E2}"/>
              </a:ext>
            </a:extLst>
          </p:cNvPr>
          <p:cNvSpPr/>
          <p:nvPr/>
        </p:nvSpPr>
        <p:spPr>
          <a:xfrm>
            <a:off x="269522" y="1137102"/>
            <a:ext cx="8604956" cy="47319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+mj-lt"/>
              <a:buAutoNum type="arabicParenR"/>
            </a:pPr>
            <a:r>
              <a:rPr lang="en-GB" sz="2800" b="1" i="1" dirty="0">
                <a:solidFill>
                  <a:srgbClr val="FF0000"/>
                </a:solidFill>
              </a:rPr>
              <a:t>What does the Prince do?</a:t>
            </a:r>
          </a:p>
          <a:p>
            <a:r>
              <a:rPr lang="en-US" sz="2800" dirty="0">
                <a:solidFill>
                  <a:schemeClr val="tx1"/>
                </a:solidFill>
              </a:rPr>
              <a:t>Prince helps injured swan by saving it from his cousin putting it to death</a:t>
            </a:r>
          </a:p>
          <a:p>
            <a:endParaRPr lang="en-GB" sz="2800" i="1" dirty="0">
              <a:solidFill>
                <a:schemeClr val="tx1"/>
              </a:solidFill>
            </a:endParaRPr>
          </a:p>
          <a:p>
            <a:r>
              <a:rPr lang="en-GB" sz="2800" b="1" i="1" dirty="0">
                <a:solidFill>
                  <a:srgbClr val="FF0000"/>
                </a:solidFill>
              </a:rPr>
              <a:t>2) How does prince help?</a:t>
            </a:r>
          </a:p>
          <a:p>
            <a:r>
              <a:rPr lang="en-US" sz="2800" dirty="0">
                <a:solidFill>
                  <a:schemeClr val="tx1"/>
                </a:solidFill>
              </a:rPr>
              <a:t>Siddhartha looked after the swan till its broken wing was mended, and then released it back on the river.</a:t>
            </a:r>
          </a:p>
          <a:p>
            <a:endParaRPr lang="en-GB" sz="2800" b="1" i="1" dirty="0">
              <a:solidFill>
                <a:srgbClr val="FF0000"/>
              </a:solidFill>
            </a:endParaRPr>
          </a:p>
          <a:p>
            <a:r>
              <a:rPr lang="en-GB" sz="2800" b="1" i="1" dirty="0">
                <a:solidFill>
                  <a:srgbClr val="FF0000"/>
                </a:solidFill>
              </a:rPr>
              <a:t>3) Story teaches Buddhists to..?</a:t>
            </a:r>
          </a:p>
          <a:p>
            <a:r>
              <a:rPr lang="en-US" sz="2800" dirty="0">
                <a:solidFill>
                  <a:schemeClr val="tx1"/>
                </a:solidFill>
              </a:rPr>
              <a:t>This shows Buddhists importance of showing compassion to all living things, as the Buddha did.</a:t>
            </a:r>
            <a:endParaRPr lang="en-GB" sz="2800" dirty="0">
              <a:solidFill>
                <a:schemeClr val="tx1"/>
              </a:solidFill>
            </a:endParaRPr>
          </a:p>
          <a:p>
            <a:endParaRPr lang="en-GB" sz="2800" b="1" i="1" dirty="0">
              <a:solidFill>
                <a:srgbClr val="FF0000"/>
              </a:solidFill>
            </a:endParaRPr>
          </a:p>
          <a:p>
            <a:endParaRPr lang="en-GB" sz="2800" b="1" i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79140" y="6396459"/>
            <a:ext cx="61003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https://www.youtube.com/watch?v=wu1ISTbkSPo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075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98913F64-86CC-42A3-ABE6-4C24FD284E7D}"/>
              </a:ext>
            </a:extLst>
          </p:cNvPr>
          <p:cNvSpPr/>
          <p:nvPr/>
        </p:nvSpPr>
        <p:spPr>
          <a:xfrm>
            <a:off x="319549" y="100314"/>
            <a:ext cx="8504902" cy="773354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Task 3:</a:t>
            </a:r>
            <a:r>
              <a:rPr kumimoji="0" lang="en-GB" sz="2800" b="1" i="1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 Eightfold Path </a:t>
            </a:r>
            <a:r>
              <a:rPr kumimoji="0" lang="en-GB" sz="2800" b="0" i="0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 allows karuna and </a:t>
            </a:r>
            <a:r>
              <a:rPr kumimoji="0" lang="en-GB" sz="2800" b="0" i="0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metta</a:t>
            </a:r>
            <a:r>
              <a:rPr kumimoji="0" lang="en-GB" sz="2800" b="0" i="0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bold" panose="020F0702030404030204" pitchFamily="34" charset="0"/>
              </a:rPr>
              <a:t> to be shown all the time</a:t>
            </a:r>
          </a:p>
        </p:txBody>
      </p:sp>
      <p:pic>
        <p:nvPicPr>
          <p:cNvPr id="17" name="Picture 2" descr="Image result for french president gives citizenship">
            <a:extLst>
              <a:ext uri="{FF2B5EF4-FFF2-40B4-BE49-F238E27FC236}">
                <a16:creationId xmlns:a16="http://schemas.microsoft.com/office/drawing/2014/main" id="{2E4F01F3-9E49-4627-A068-C2FC046C0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388" y="961103"/>
            <a:ext cx="3843843" cy="24678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E844D8C-33DA-45FF-A430-677770C446F8}"/>
              </a:ext>
            </a:extLst>
          </p:cNvPr>
          <p:cNvSpPr/>
          <p:nvPr/>
        </p:nvSpPr>
        <p:spPr>
          <a:xfrm>
            <a:off x="5624051" y="3133940"/>
            <a:ext cx="2576051" cy="764985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RIGHT ACTION</a:t>
            </a:r>
          </a:p>
        </p:txBody>
      </p:sp>
      <p:pic>
        <p:nvPicPr>
          <p:cNvPr id="1026" name="Picture 2" descr="Buddhist monks have reversed roles in Thailand – now they are the ones  donating goods to others">
            <a:extLst>
              <a:ext uri="{FF2B5EF4-FFF2-40B4-BE49-F238E27FC236}">
                <a16:creationId xmlns:a16="http://schemas.microsoft.com/office/drawing/2014/main" id="{7DFCC7E8-9C08-454C-A912-99D670C62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49" y="961102"/>
            <a:ext cx="3843843" cy="246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4B7E369-035B-4573-93B9-86F6AB4118AD}"/>
              </a:ext>
            </a:extLst>
          </p:cNvPr>
          <p:cNvSpPr/>
          <p:nvPr/>
        </p:nvSpPr>
        <p:spPr>
          <a:xfrm>
            <a:off x="943898" y="3133940"/>
            <a:ext cx="2576051" cy="764986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RIGHT LIVELIHOOD</a:t>
            </a:r>
          </a:p>
        </p:txBody>
      </p:sp>
      <p:pic>
        <p:nvPicPr>
          <p:cNvPr id="1028" name="Picture 4" descr="Adele gifts beloved teacher £500 tickets to her sold out concert - Heart">
            <a:extLst>
              <a:ext uri="{FF2B5EF4-FFF2-40B4-BE49-F238E27FC236}">
                <a16:creationId xmlns:a16="http://schemas.microsoft.com/office/drawing/2014/main" id="{DEFE221B-7704-4A7A-9055-A0D5D1131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01" y="4113397"/>
            <a:ext cx="3843843" cy="246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6E173EE-A803-4BD6-9C72-4DE807E89B19}"/>
              </a:ext>
            </a:extLst>
          </p:cNvPr>
          <p:cNvSpPr/>
          <p:nvPr/>
        </p:nvSpPr>
        <p:spPr>
          <a:xfrm>
            <a:off x="943896" y="6004796"/>
            <a:ext cx="2576051" cy="764986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RIGHT SPEECH</a:t>
            </a:r>
          </a:p>
        </p:txBody>
      </p:sp>
      <p:pic>
        <p:nvPicPr>
          <p:cNvPr id="1030" name="Picture 6" descr="Scheme launched to improve safety for frontline NHS staff | National Health  Executive">
            <a:extLst>
              <a:ext uri="{FF2B5EF4-FFF2-40B4-BE49-F238E27FC236}">
                <a16:creationId xmlns:a16="http://schemas.microsoft.com/office/drawing/2014/main" id="{90A2E3EB-DE35-4FF0-BE26-6EB36F8E2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182" y="4113397"/>
            <a:ext cx="3832049" cy="246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FA0965F-EB7A-4610-AE67-6E62EAAAEC16}"/>
              </a:ext>
            </a:extLst>
          </p:cNvPr>
          <p:cNvSpPr/>
          <p:nvPr/>
        </p:nvSpPr>
        <p:spPr>
          <a:xfrm>
            <a:off x="5717459" y="6030780"/>
            <a:ext cx="2576051" cy="764986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RIGHT EFFORT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47CBDEB-C0AC-4086-B6A5-86912ED48DE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4946" t="15194" r="50000" b="8891"/>
          <a:stretch/>
        </p:blipFill>
        <p:spPr>
          <a:xfrm>
            <a:off x="310001" y="873140"/>
            <a:ext cx="8750709" cy="598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15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2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905774" y="550227"/>
            <a:ext cx="7332452" cy="529152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GCSE Questions</a:t>
            </a:r>
            <a:endParaRPr kumimoji="0" lang="en-GB" sz="3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4572000" y="102889"/>
            <a:ext cx="4417890" cy="365125"/>
          </a:xfrm>
          <a:solidFill>
            <a:srgbClr val="C00000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152ED1-65AA-428E-8E1D-A87F39CC0584}" type="datetime2">
              <a:rPr kumimoji="0" lang="en-GB" sz="24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Wednesday, 18 January 2023</a:t>
            </a:fld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9817" y="1319348"/>
            <a:ext cx="8820073" cy="5277395"/>
          </a:xfrm>
          <a:prstGeom prst="rect">
            <a:avLst/>
          </a:prstGeom>
          <a:solidFill>
            <a:schemeClr val="bg1">
              <a:alpha val="73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1) Which of the following refers to a being who has achieved enlightenment and helps others to by staying in the cycle of samsara?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a)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Arhat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	b) Visualisation	c)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Anicca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	   d) Bodhisattva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2) Which of these meditation focuses on the 3 marks of existence?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a)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Samatha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	b) Visualisation	c)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Anicca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	   d)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Vipassana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3) Which of these contains a Buddhist’s relics?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a) Mosque 	b) Church		c) Stupa		d) Synagogue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4) How many </a:t>
            </a:r>
            <a:r>
              <a:rPr kumimoji="0" lang="en-GB" sz="23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Kasinas</a:t>
            </a:r>
            <a:r>
              <a:rPr kumimoji="0" lang="en-GB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are there in total for meditation?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a) 10	 		b) 9			c) 11			d) 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5) Give two examples of skilful actions 		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     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[2 marks]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6) Explain why a Buddhist must demonstrate compassion		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													[4 marks]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41583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692332" y="10808"/>
            <a:ext cx="7929154" cy="663951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Explain why a Buddhist must demonstrate </a:t>
            </a:r>
            <a:r>
              <a:rPr kumimoji="0" lang="en-GB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karuna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[4 marks]</a:t>
            </a:r>
          </a:p>
        </p:txBody>
      </p:sp>
      <p:sp>
        <p:nvSpPr>
          <p:cNvPr id="2" name="Rectangle 1"/>
          <p:cNvSpPr/>
          <p:nvPr/>
        </p:nvSpPr>
        <p:spPr>
          <a:xfrm>
            <a:off x="352696" y="883842"/>
            <a:ext cx="1358537" cy="118872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Point</a:t>
            </a:r>
          </a:p>
        </p:txBody>
      </p:sp>
      <p:sp>
        <p:nvSpPr>
          <p:cNvPr id="7" name="Rectangle 6"/>
          <p:cNvSpPr/>
          <p:nvPr/>
        </p:nvSpPr>
        <p:spPr>
          <a:xfrm>
            <a:off x="352696" y="2072562"/>
            <a:ext cx="1358537" cy="118872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Explain</a:t>
            </a:r>
          </a:p>
        </p:txBody>
      </p:sp>
      <p:sp>
        <p:nvSpPr>
          <p:cNvPr id="8" name="Rectangle 7"/>
          <p:cNvSpPr/>
          <p:nvPr/>
        </p:nvSpPr>
        <p:spPr>
          <a:xfrm>
            <a:off x="352696" y="3476819"/>
            <a:ext cx="1358537" cy="118872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Point</a:t>
            </a:r>
          </a:p>
        </p:txBody>
      </p:sp>
      <p:sp>
        <p:nvSpPr>
          <p:cNvPr id="9" name="Rectangle 8"/>
          <p:cNvSpPr/>
          <p:nvPr/>
        </p:nvSpPr>
        <p:spPr>
          <a:xfrm>
            <a:off x="352696" y="4665539"/>
            <a:ext cx="1358537" cy="1188720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Explain</a:t>
            </a:r>
          </a:p>
        </p:txBody>
      </p:sp>
      <p:sp>
        <p:nvSpPr>
          <p:cNvPr id="3" name="Rectangle 2"/>
          <p:cNvSpPr/>
          <p:nvPr/>
        </p:nvSpPr>
        <p:spPr>
          <a:xfrm>
            <a:off x="1724296" y="2072483"/>
            <a:ext cx="7289074" cy="1188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Some Buddhists can show compassion by…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11233" y="4652475"/>
            <a:ext cx="7289074" cy="11887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Buddhists can also show compassion by…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24296" y="883763"/>
            <a:ext cx="7289074" cy="11756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Buddhists must demonstrate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karuna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because…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711233" y="3489882"/>
            <a:ext cx="7289074" cy="11756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6423" y="6024073"/>
            <a:ext cx="2233749" cy="481227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Enlightenment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744834" y="6024073"/>
            <a:ext cx="1284513" cy="481227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Karma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314009" y="6024073"/>
            <a:ext cx="1221378" cy="481227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Karuna</a:t>
            </a:r>
            <a:endParaRPr kumimoji="0" lang="en-GB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820049" y="6024073"/>
            <a:ext cx="3180258" cy="481227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Buddha and the swan</a:t>
            </a:r>
          </a:p>
        </p:txBody>
      </p:sp>
    </p:spTree>
    <p:extLst>
      <p:ext uri="{BB962C8B-B14F-4D97-AF65-F5344CB8AC3E}">
        <p14:creationId xmlns:p14="http://schemas.microsoft.com/office/powerpoint/2010/main" val="268466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3" grpId="0" animBg="1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68D7EA4-F3D6-4675-A843-B47667387B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165133"/>
              </p:ext>
            </p:extLst>
          </p:nvPr>
        </p:nvGraphicFramePr>
        <p:xfrm>
          <a:off x="215516" y="887088"/>
          <a:ext cx="8712968" cy="17732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4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281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5502">
                <a:tc>
                  <a:txBody>
                    <a:bodyPr/>
                    <a:lstStyle/>
                    <a:p>
                      <a:r>
                        <a:rPr lang="en-GB" sz="2200" b="1" dirty="0"/>
                        <a:t>Marks: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/>
                        <a:t>Explanation of</a:t>
                      </a:r>
                      <a:r>
                        <a:rPr lang="en-GB" sz="2200" b="1" baseline="0" dirty="0"/>
                        <a:t> mark given</a:t>
                      </a:r>
                      <a:endParaRPr lang="en-GB" sz="2200" b="1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0189">
                <a:tc>
                  <a:txBody>
                    <a:bodyPr/>
                    <a:lstStyle/>
                    <a:p>
                      <a:r>
                        <a:rPr lang="en-GB" sz="2200" b="1" dirty="0"/>
                        <a:t>1 mark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/>
                        <a:t>Simple</a:t>
                      </a:r>
                      <a:r>
                        <a:rPr lang="en-GB" sz="2200" dirty="0"/>
                        <a:t> point and explanation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7513">
                <a:tc>
                  <a:txBody>
                    <a:bodyPr/>
                    <a:lstStyle/>
                    <a:p>
                      <a:r>
                        <a:rPr lang="en-GB" sz="2200" b="1" dirty="0"/>
                        <a:t>2 marks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/>
                        <a:t>Developed</a:t>
                      </a:r>
                      <a:r>
                        <a:rPr lang="en-GB" sz="2200" dirty="0"/>
                        <a:t> point and explanation or example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36D491CF-AD9A-4725-8DD2-2CA31129C761}"/>
              </a:ext>
            </a:extLst>
          </p:cNvPr>
          <p:cNvSpPr/>
          <p:nvPr/>
        </p:nvSpPr>
        <p:spPr>
          <a:xfrm>
            <a:off x="717738" y="90580"/>
            <a:ext cx="7845558" cy="598072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dirty="0">
                <a:solidFill>
                  <a:schemeClr val="bg1"/>
                </a:solidFill>
                <a:latin typeface="Calibri bold" panose="020F0702030404030204" pitchFamily="34" charset="0"/>
                <a:cs typeface="Calibri bold" panose="020F0702030404030204" pitchFamily="34" charset="0"/>
              </a:rPr>
              <a:t>TASK:</a:t>
            </a:r>
            <a:r>
              <a:rPr lang="en-GB" sz="2400" b="1" dirty="0">
                <a:solidFill>
                  <a:schemeClr val="bg1"/>
                </a:solidFill>
                <a:latin typeface="Calibri bold" panose="020F0702030404030204" pitchFamily="34" charset="0"/>
                <a:cs typeface="Calibri bold" panose="020F0702030404030204" pitchFamily="34" charset="0"/>
              </a:rPr>
              <a:t> Peer-Assess using green pens &amp; blue sheet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117D299-28FF-4BE2-944B-0F834C1DC9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1963624"/>
              </p:ext>
            </p:extLst>
          </p:nvPr>
        </p:nvGraphicFramePr>
        <p:xfrm>
          <a:off x="215516" y="2880007"/>
          <a:ext cx="8712968" cy="13177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4861">
                  <a:extLst>
                    <a:ext uri="{9D8B030D-6E8A-4147-A177-3AD203B41FA5}">
                      <a16:colId xmlns:a16="http://schemas.microsoft.com/office/drawing/2014/main" val="4094192155"/>
                    </a:ext>
                  </a:extLst>
                </a:gridCol>
                <a:gridCol w="7528107">
                  <a:extLst>
                    <a:ext uri="{9D8B030D-6E8A-4147-A177-3AD203B41FA5}">
                      <a16:colId xmlns:a16="http://schemas.microsoft.com/office/drawing/2014/main" val="2113519408"/>
                    </a:ext>
                  </a:extLst>
                </a:gridCol>
              </a:tblGrid>
              <a:tr h="690189">
                <a:tc>
                  <a:txBody>
                    <a:bodyPr/>
                    <a:lstStyle/>
                    <a:p>
                      <a:r>
                        <a:rPr lang="en-GB" sz="2200" b="1" dirty="0"/>
                        <a:t>1 mark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/>
                        <a:t>Simple</a:t>
                      </a:r>
                      <a:r>
                        <a:rPr lang="en-GB" sz="2200" dirty="0"/>
                        <a:t> point and explanation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9875717"/>
                  </a:ext>
                </a:extLst>
              </a:tr>
              <a:tr h="627513">
                <a:tc>
                  <a:txBody>
                    <a:bodyPr/>
                    <a:lstStyle/>
                    <a:p>
                      <a:r>
                        <a:rPr lang="en-GB" sz="2200" b="1" dirty="0"/>
                        <a:t>2 marks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200" b="1" dirty="0"/>
                        <a:t>Developed</a:t>
                      </a:r>
                      <a:r>
                        <a:rPr lang="en-GB" sz="2200" dirty="0"/>
                        <a:t> point and explanation or example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4285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D005CFB-11B4-4B06-9EE6-F5FF350B19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473" t="17246" r="38172" b="8012"/>
          <a:stretch/>
        </p:blipFill>
        <p:spPr>
          <a:xfrm>
            <a:off x="2315497" y="4260194"/>
            <a:ext cx="4513006" cy="2507226"/>
          </a:xfrm>
          <a:prstGeom prst="rect">
            <a:avLst/>
          </a:prstGeom>
        </p:spPr>
      </p:pic>
      <p:pic>
        <p:nvPicPr>
          <p:cNvPr id="1026" name="Picture 2" descr="Green Grass Background png download - 1600*1600 - Free Transparent Pen png  Download. - CleanPNG / KissPNG">
            <a:extLst>
              <a:ext uri="{FF2B5EF4-FFF2-40B4-BE49-F238E27FC236}">
                <a16:creationId xmlns:a16="http://schemas.microsoft.com/office/drawing/2014/main" id="{7AA20844-FEB0-4378-AA24-8DC26DE2A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00" b="96333" l="3556" r="98333">
                        <a14:foregroundMark x1="17333" y1="79667" x2="9889" y2="84444"/>
                        <a14:foregroundMark x1="9889" y1="84444" x2="8000" y2="87000"/>
                        <a14:foregroundMark x1="36222" y1="26778" x2="33222" y2="33000"/>
                        <a14:foregroundMark x1="77222" y1="7778" x2="70222" y2="8444"/>
                        <a14:foregroundMark x1="70222" y1="8444" x2="63556" y2="6000"/>
                        <a14:foregroundMark x1="63556" y1="6000" x2="63444" y2="5889"/>
                        <a14:foregroundMark x1="90111" y1="3778" x2="94778" y2="6556"/>
                        <a14:foregroundMark x1="91667" y1="22222" x2="91667" y2="22222"/>
                        <a14:foregroundMark x1="63778" y1="2000" x2="65667" y2="2111"/>
                        <a14:foregroundMark x1="8333" y1="90556" x2="3556" y2="93222"/>
                        <a14:foregroundMark x1="4111" y1="95667" x2="3667" y2="96444"/>
                        <a14:foregroundMark x1="98333" y1="7333" x2="98333" y2="7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271" y="1529185"/>
            <a:ext cx="2262213" cy="22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7907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506930"/>
            <a:ext cx="9144000" cy="1090671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Buddhism Vs Christianity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080654" y="2022763"/>
            <a:ext cx="6851991" cy="3064796"/>
            <a:chOff x="5067064" y="5200623"/>
            <a:chExt cx="3955472" cy="1531875"/>
          </a:xfrm>
        </p:grpSpPr>
        <p:grpSp>
          <p:nvGrpSpPr>
            <p:cNvPr id="7" name="Group 6"/>
            <p:cNvGrpSpPr/>
            <p:nvPr/>
          </p:nvGrpSpPr>
          <p:grpSpPr>
            <a:xfrm>
              <a:off x="5067064" y="5200623"/>
              <a:ext cx="3955472" cy="1531875"/>
              <a:chOff x="2130710" y="4788578"/>
              <a:chExt cx="3665426" cy="1856055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2411760" y="4788578"/>
                <a:ext cx="3384376" cy="1856055"/>
              </a:xfrm>
              <a:prstGeom prst="rect">
                <a:avLst/>
              </a:prstGeom>
              <a:solidFill>
                <a:srgbClr val="FFFF00"/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            </a:t>
                </a:r>
                <a:endPara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pic>
            <p:nvPicPr>
              <p:cNvPr id="10" name="Picture 4" descr="bright spark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662" t="5037" r="21495" b="5710"/>
              <a:stretch/>
            </p:blipFill>
            <p:spPr bwMode="auto">
              <a:xfrm>
                <a:off x="2494386" y="4886881"/>
                <a:ext cx="886727" cy="139048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TextBox 10"/>
              <p:cNvSpPr txBox="1"/>
              <p:nvPr/>
            </p:nvSpPr>
            <p:spPr>
              <a:xfrm>
                <a:off x="2130710" y="6190088"/>
                <a:ext cx="1614080" cy="3958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Bright Spark</a:t>
                </a: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6460994" y="5398675"/>
              <a:ext cx="2516960" cy="1030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Explain the similarities between teachings on </a:t>
              </a:r>
              <a:r>
                <a:rPr kumimoji="0" lang="en-GB" sz="32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metta</a:t>
              </a: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/</a:t>
              </a:r>
              <a:r>
                <a:rPr kumimoji="0" lang="en-GB" sz="3200" b="1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karuna</a:t>
              </a: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and being a Good Samaritan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44587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26110"/>
            <a:ext cx="9144000" cy="1090671"/>
          </a:xfrm>
          <a:prstGeom prst="rect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PROGRESS CHECK: Metta or Karuna?</a:t>
            </a:r>
          </a:p>
        </p:txBody>
      </p:sp>
      <p:sp>
        <p:nvSpPr>
          <p:cNvPr id="2" name="Action Button: Forward or Next 1">
            <a:hlinkClick r:id="rId3" highlightClick="1"/>
          </p:cNvPr>
          <p:cNvSpPr/>
          <p:nvPr/>
        </p:nvSpPr>
        <p:spPr>
          <a:xfrm>
            <a:off x="1282445" y="4529750"/>
            <a:ext cx="988291" cy="803564"/>
          </a:xfrm>
          <a:prstGeom prst="actionButtonForwardNex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PLAY</a:t>
            </a:r>
          </a:p>
        </p:txBody>
      </p:sp>
      <p:sp>
        <p:nvSpPr>
          <p:cNvPr id="7" name="Rectangle 6"/>
          <p:cNvSpPr/>
          <p:nvPr/>
        </p:nvSpPr>
        <p:spPr>
          <a:xfrm>
            <a:off x="258619" y="1278628"/>
            <a:ext cx="8626762" cy="1411846"/>
          </a:xfrm>
          <a:prstGeom prst="rect">
            <a:avLst/>
          </a:prstGeom>
          <a:solidFill>
            <a:schemeClr val="bg1">
              <a:alpha val="73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London Marathon runner helps struggling rival to get to the finish line. He said, helping ‘guy in need’ was more important than winning</a:t>
            </a:r>
          </a:p>
        </p:txBody>
      </p:sp>
      <p:pic>
        <p:nvPicPr>
          <p:cNvPr id="24578" name="Picture 2" descr="Image result for London marathon runner helps riva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736" y="2744392"/>
            <a:ext cx="4602528" cy="2588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B368E18F-6ED1-4DEC-9830-FE8DA239CE4A}"/>
              </a:ext>
            </a:extLst>
          </p:cNvPr>
          <p:cNvGrpSpPr/>
          <p:nvPr/>
        </p:nvGrpSpPr>
        <p:grpSpPr>
          <a:xfrm>
            <a:off x="5988976" y="5395234"/>
            <a:ext cx="3037235" cy="1337090"/>
            <a:chOff x="4523573" y="2809086"/>
            <a:chExt cx="3962732" cy="2614253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970E45B-8779-44EC-919D-4C8A09DCB1EE}"/>
                </a:ext>
              </a:extLst>
            </p:cNvPr>
            <p:cNvGrpSpPr/>
            <p:nvPr/>
          </p:nvGrpSpPr>
          <p:grpSpPr>
            <a:xfrm>
              <a:off x="4523573" y="2809086"/>
              <a:ext cx="3932838" cy="2614253"/>
              <a:chOff x="2351393" y="4788578"/>
              <a:chExt cx="3444743" cy="2587211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C5B02469-B65E-41C3-935E-2995F4C32F68}"/>
                  </a:ext>
                </a:extLst>
              </p:cNvPr>
              <p:cNvSpPr/>
              <p:nvPr/>
            </p:nvSpPr>
            <p:spPr>
              <a:xfrm>
                <a:off x="2411759" y="4788578"/>
                <a:ext cx="3384377" cy="2587211"/>
              </a:xfrm>
              <a:prstGeom prst="rect">
                <a:avLst/>
              </a:prstGeom>
              <a:solidFill>
                <a:srgbClr val="FFFF00"/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  <p:pic>
            <p:nvPicPr>
              <p:cNvPr id="11" name="Picture 4" descr="bright spark">
                <a:extLst>
                  <a:ext uri="{FF2B5EF4-FFF2-40B4-BE49-F238E27FC236}">
                    <a16:creationId xmlns:a16="http://schemas.microsoft.com/office/drawing/2014/main" id="{9B258D37-B27C-4DB6-8E89-1D29C57FECB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662" t="5037" r="21495" b="5710"/>
              <a:stretch/>
            </p:blipFill>
            <p:spPr bwMode="auto">
              <a:xfrm>
                <a:off x="2647098" y="4892907"/>
                <a:ext cx="616574" cy="10985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E4CB523-6B30-4803-91A8-4EB592C11EF3}"/>
                  </a:ext>
                </a:extLst>
              </p:cNvPr>
              <p:cNvSpPr txBox="1"/>
              <p:nvPr/>
            </p:nvSpPr>
            <p:spPr>
              <a:xfrm>
                <a:off x="2351393" y="6056062"/>
                <a:ext cx="123525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Bright Spark</a:t>
                </a:r>
              </a:p>
            </p:txBody>
          </p:sp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4D27D75-C16D-4FA2-8553-F0DF2CA7E638}"/>
                </a:ext>
              </a:extLst>
            </p:cNvPr>
            <p:cNvSpPr txBox="1"/>
            <p:nvPr/>
          </p:nvSpPr>
          <p:spPr>
            <a:xfrm>
              <a:off x="5595009" y="3012774"/>
              <a:ext cx="2891296" cy="22877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Which part of the Eightfold Path does this action meet?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944900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6">
            <a:extLst>
              <a:ext uri="{FF2B5EF4-FFF2-40B4-BE49-F238E27FC236}">
                <a16:creationId xmlns:a16="http://schemas.microsoft.com/office/drawing/2014/main" id="{2CC1FB68-1F9C-4D20-BDFF-BE4D732E56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0686" y="3906806"/>
            <a:ext cx="6648087" cy="461665"/>
          </a:xfrm>
          <a:prstGeom prst="rect">
            <a:avLst/>
          </a:prstGeom>
          <a:solidFill>
            <a:srgbClr val="FFC000">
              <a:alpha val="73725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3"/>
              </a:spcBef>
              <a:spcAft>
                <a:spcPts val="113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Values: Compassion, Learning, Respect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327C719-FF1A-4124-BB03-ABCEFC9368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1372" y="5284139"/>
            <a:ext cx="5119396" cy="1620957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3"/>
              </a:spcBef>
              <a:spcAft>
                <a:spcPts val="113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If you understand these key words NOW, it will help you</a:t>
            </a:r>
            <a:b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all through your RS career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3"/>
              </a:spcBef>
              <a:spcAft>
                <a:spcPts val="113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13"/>
              </a:spcBef>
              <a:spcAft>
                <a:spcPts val="113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You will be able to apply today’s </a:t>
            </a:r>
            <a:r>
              <a:rPr kumimoji="0" lang="en-GB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R.Teachings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to Buddhist practices and link this to previous lessons on Karma and Enlightenment</a:t>
            </a:r>
            <a:endParaRPr kumimoji="0" lang="en-GB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2" descr="Setting Up Successful Lessons with What?/Why?/How? - ThePhysicalEducator.com">
            <a:extLst>
              <a:ext uri="{FF2B5EF4-FFF2-40B4-BE49-F238E27FC236}">
                <a16:creationId xmlns:a16="http://schemas.microsoft.com/office/drawing/2014/main" id="{640E19E5-3531-48CD-924C-8A16088E5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02287"/>
            <a:ext cx="3221372" cy="119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43422" y="1054311"/>
            <a:ext cx="2390774" cy="2380419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Grade 3-4: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I CAN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explain the meanings of compassion (karuna) and loving kindness (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metta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).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1476102" y="65749"/>
            <a:ext cx="6594885" cy="693994"/>
          </a:xfrm>
          <a:prstGeom prst="rect">
            <a:avLst/>
          </a:prstGeom>
          <a:solidFill>
            <a:schemeClr val="bg1"/>
          </a:solidFill>
          <a:ln w="57150">
            <a:solidFill>
              <a:srgbClr val="C00000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Gisha" panose="020B0502040204020203" pitchFamily="34" charset="-79"/>
              </a:rPr>
              <a:t>The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Gisha" panose="020B0502040204020203" pitchFamily="34" charset="-79"/>
              </a:rPr>
              <a:t> BIG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Gisha" panose="020B0502040204020203" pitchFamily="34" charset="-79"/>
              </a:rPr>
              <a:t>question: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Gisha" panose="020B0502040204020203" pitchFamily="34" charset="-79"/>
              </a:rPr>
              <a:t>What is </a:t>
            </a:r>
            <a:r>
              <a:rPr kumimoji="0" lang="en-US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Gisha" panose="020B0502040204020203" pitchFamily="34" charset="-79"/>
              </a:rPr>
              <a:t>karuna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Gisha" panose="020B0502040204020203" pitchFamily="34" charset="-79"/>
              </a:rPr>
              <a:t> &amp; </a:t>
            </a:r>
            <a:r>
              <a:rPr kumimoji="0" lang="en-US" alt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Gisha" panose="020B0502040204020203" pitchFamily="34" charset="-79"/>
              </a:rPr>
              <a:t>metta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Gisha" panose="020B0502040204020203" pitchFamily="34" charset="-79"/>
              </a:rPr>
              <a:t>?</a:t>
            </a:r>
          </a:p>
        </p:txBody>
      </p:sp>
      <p:sp>
        <p:nvSpPr>
          <p:cNvPr id="8" name="Rectangle 7"/>
          <p:cNvSpPr/>
          <p:nvPr/>
        </p:nvSpPr>
        <p:spPr>
          <a:xfrm>
            <a:off x="3313929" y="1032502"/>
            <a:ext cx="2390774" cy="240219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Grade 5-7: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I CAN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identify and provide examples of compassion and loving kindness from the Buddha’s life and the Eightfold Path.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 </a:t>
            </a:r>
          </a:p>
        </p:txBody>
      </p:sp>
      <p:sp>
        <p:nvSpPr>
          <p:cNvPr id="9" name="Rectangle 8"/>
          <p:cNvSpPr/>
          <p:nvPr/>
        </p:nvSpPr>
        <p:spPr>
          <a:xfrm>
            <a:off x="6637973" y="1036133"/>
            <a:ext cx="2390774" cy="238037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Grade 8-9: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I CAN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oudita Sans Light SF" pitchFamily="2" charset="0"/>
                <a:ea typeface="+mn-ea"/>
                <a:cs typeface="+mn-cs"/>
              </a:rPr>
              <a:t> apply knowledge learned and skills to GCSE exam-style question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oudita Sans Light SF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1869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1338</TotalTime>
  <Words>1082</Words>
  <Application>Microsoft Office PowerPoint</Application>
  <PresentationFormat>On-screen Show (4:3)</PresentationFormat>
  <Paragraphs>150</Paragraphs>
  <Slides>21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Calibri bold</vt:lpstr>
      <vt:lpstr>Calibri Light</vt:lpstr>
      <vt:lpstr>Gisha</vt:lpstr>
      <vt:lpstr>Goudita Sans Light SF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Sub-heading: Buddha and the Swan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Plan</dc:title>
  <dc:creator>N Shaikh</dc:creator>
  <cp:lastModifiedBy>N Shaikh</cp:lastModifiedBy>
  <cp:revision>66</cp:revision>
  <dcterms:created xsi:type="dcterms:W3CDTF">2021-11-27T14:53:06Z</dcterms:created>
  <dcterms:modified xsi:type="dcterms:W3CDTF">2023-01-18T16:07:55Z</dcterms:modified>
</cp:coreProperties>
</file>