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y="6858000" cx="9144000"/>
  <p:notesSz cx="6858000" cy="9144000"/>
  <p:embeddedFontLst>
    <p:embeddedFont>
      <p:font typeface="Gill Sans"/>
      <p:regular r:id="rId16"/>
      <p:bold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18" roundtripDataSignature="AMtx7miUJbe+R6QfCV41qUgVrwvMb2hvJ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0414183-9DFE-4811-A351-60AF88894FBD}">
  <a:tblStyle styleId="{A0414183-9DFE-4811-A351-60AF88894FBD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GillSans-bold.fntdata"/><Relationship Id="rId16" Type="http://schemas.openxmlformats.org/officeDocument/2006/relationships/font" Target="fonts/GillSans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8" Type="http://customschemas.google.com/relationships/presentationmetadata" Target="meta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3 poisons: ignorance, greed and desire, anger and hatred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Ignorance = pig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Greed = cockerel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Anger = snake</a:t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1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4" name="Google Shape;34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0" name="Google Shape;40;p1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1" name="Google Shape;41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1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8" name="Google Shape;48;p1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1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0" name="Google Shape;50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8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8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18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9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9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9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0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1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1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B0F0">
            <a:alpha val="20784"/>
          </a:srgbClr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0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hyperlink" Target="http://www.google.co.uk/url?sa=i&amp;rct=j&amp;q=&amp;esrc=s&amp;source=images&amp;cd=&amp;cad=rja&amp;uact=8&amp;ved=0CAcQjRw&amp;url=http://www.nobelprize.org/nobel_prizes/peace/laureates/1964/king-bio.html&amp;ei=2CuJVYO4NYuu7gbH46XgBA&amp;bvm=bv.96339352,d.ZGU&amp;psig=AFQjCNG2vpEu0u3JlsXN6sNOlZbBaCRcKg&amp;ust=1435139394663184" TargetMode="External"/><Relationship Id="rId4" Type="http://schemas.openxmlformats.org/officeDocument/2006/relationships/image" Target="../media/image12.jpg"/><Relationship Id="rId5" Type="http://schemas.openxmlformats.org/officeDocument/2006/relationships/image" Target="../media/image7.jpg"/><Relationship Id="rId6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www.google.co.uk/url?sa=i&amp;rct=j&amp;q=&amp;esrc=s&amp;source=images&amp;cd=&amp;cad=rja&amp;uact=8&amp;ved=0CAcQjRw&amp;url=http://www.nobelprize.org/nobel_prizes/peace/laureates/1964/king-bio.html&amp;ei=2CuJVYO4NYuu7gbH46XgBA&amp;bvm=bv.96339352,d.ZGU&amp;psig=AFQjCNG2vpEu0u3JlsXN6sNOlZbBaCRcKg&amp;ust=1435139394663184" TargetMode="External"/><Relationship Id="rId4" Type="http://schemas.openxmlformats.org/officeDocument/2006/relationships/image" Target="../media/image12.jpg"/><Relationship Id="rId5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gif"/><Relationship Id="rId4" Type="http://schemas.openxmlformats.org/officeDocument/2006/relationships/hyperlink" Target="http://www.google.co.uk/url?sa=i&amp;rct=j&amp;q=&amp;esrc=s&amp;frm=1&amp;source=images&amp;cd=&amp;cad=rja&amp;uact=8&amp;ved=0ahUKEwjG0eKuhZPKAhVLPRQKHdwVCYgQjRwIBw&amp;url=http://www.theguardian.com/us-news/2015/oct/06/jimmy-carter-mediating-martin-luther-king-heirs-dispute&amp;bvm=bv.110151844,d.d2s&amp;psig=AFQjCNGf0FU_EnspBMwUFusfVJIgHxxyNQ&amp;ust=1452096013979944" TargetMode="External"/><Relationship Id="rId5" Type="http://schemas.openxmlformats.org/officeDocument/2006/relationships/image" Target="../media/image8.jpg"/><Relationship Id="rId6" Type="http://schemas.openxmlformats.org/officeDocument/2006/relationships/image" Target="../media/image5.jpg"/><Relationship Id="rId7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Relationship Id="rId4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hyperlink" Target="http://www.google.co.uk/url?sa=i&amp;rct=j&amp;q=&amp;esrc=s&amp;source=images&amp;cd=&amp;cad=rja&amp;uact=8&amp;ved=0CAcQjRw&amp;url=http://www.nobelprize.org/nobel_prizes/peace/laureates/1964/king-bio.html&amp;ei=2CuJVYO4NYuu7gbH46XgBA&amp;bvm=bv.96339352,d.ZGU&amp;psig=AFQjCNG2vpEu0u3JlsXN6sNOlZbBaCRcKg&amp;ust=1435139394663184" TargetMode="External"/><Relationship Id="rId4" Type="http://schemas.openxmlformats.org/officeDocument/2006/relationships/image" Target="../media/image12.jpg"/><Relationship Id="rId5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hyperlink" Target="http://www.google.co.uk/url?sa=i&amp;rct=j&amp;q=&amp;esrc=s&amp;frm=1&amp;source=images&amp;cd=&amp;cad=rja&amp;uact=8&amp;ved=0ahUKEwjG0eKuhZPKAhVLPRQKHdwVCYgQjRwIBw&amp;url=http://www.theguardian.com/us-news/2015/oct/06/jimmy-carter-mediating-martin-luther-king-heirs-dispute&amp;bvm=bv.110151844,d.d2s&amp;psig=AFQjCNGf0FU_EnspBMwUFusfVJIgHxxyNQ&amp;ust=1452096013979944" TargetMode="External"/><Relationship Id="rId4" Type="http://schemas.openxmlformats.org/officeDocument/2006/relationships/image" Target="../media/image8.jpg"/><Relationship Id="rId5" Type="http://schemas.openxmlformats.org/officeDocument/2006/relationships/image" Target="../media/image4.gif"/><Relationship Id="rId6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9" name="Google Shape;89;p1"/>
          <p:cNvGraphicFramePr/>
          <p:nvPr/>
        </p:nvGraphicFramePr>
        <p:xfrm>
          <a:off x="437321" y="266036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{A0414183-9DFE-4811-A351-60AF88894FBD}</a:tableStyleId>
              </a:tblPr>
              <a:tblGrid>
                <a:gridCol w="2806150"/>
                <a:gridCol w="2806150"/>
                <a:gridCol w="2806150"/>
              </a:tblGrid>
              <a:tr h="1937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 Who was Nicky Cruz?</a:t>
                      </a:r>
                      <a:endParaRPr/>
                    </a:p>
                  </a:txBody>
                  <a:tcPr marT="25725" marB="25725" marR="51425" marL="514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 What does discrimination mean?</a:t>
                      </a:r>
                      <a:endParaRPr/>
                    </a:p>
                  </a:txBody>
                  <a:tcPr marT="25725" marB="25725" marR="51425" marL="514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000"/>
                        <a:buFont typeface="Calibri"/>
                        <a:buNone/>
                      </a:pP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 What is justice?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3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25725" marB="25725" marR="51425" marL="514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</a:tr>
              <a:tr h="1937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4. Prejudice means?</a:t>
                      </a:r>
                      <a:endParaRPr/>
                    </a:p>
                  </a:txBody>
                  <a:tcPr marT="25725" marB="25725" marR="51425" marL="514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5. Give at least two Christian beliefs.</a:t>
                      </a:r>
                      <a:endParaRPr/>
                    </a:p>
                  </a:txBody>
                  <a:tcPr marT="25725" marB="25725" marR="51425" marL="514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6. What might a Christian use to guide them in their lives?</a:t>
                      </a:r>
                      <a:endParaRPr/>
                    </a:p>
                  </a:txBody>
                  <a:tcPr marT="25725" marB="25725" marR="51425" marL="5142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90" name="Google Shape;90;p1"/>
          <p:cNvSpPr txBox="1"/>
          <p:nvPr>
            <p:ph type="ctrTitle"/>
          </p:nvPr>
        </p:nvSpPr>
        <p:spPr>
          <a:xfrm>
            <a:off x="412575" y="857250"/>
            <a:ext cx="8418443" cy="1275605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Gill Sans"/>
              <a:buNone/>
            </a:pPr>
            <a:r>
              <a:rPr b="1" lang="en-GB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TITLE:  </a:t>
            </a:r>
            <a:r>
              <a:rPr lang="en-GB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How did Martin Luther King challenge racism?</a:t>
            </a:r>
            <a:endParaRPr/>
          </a:p>
        </p:txBody>
      </p:sp>
      <p:sp>
        <p:nvSpPr>
          <p:cNvPr id="91" name="Google Shape;91;p1"/>
          <p:cNvSpPr txBox="1"/>
          <p:nvPr>
            <p:ph idx="10" type="dt"/>
          </p:nvPr>
        </p:nvSpPr>
        <p:spPr>
          <a:xfrm>
            <a:off x="0" y="188640"/>
            <a:ext cx="3895849" cy="328613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6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Tuesday, 04 October 2022</a:t>
            </a:r>
            <a:endParaRPr b="1" sz="216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BE39A15-1C56-4F9D-B84D-C41B41E1459E@Countesthorpe" id="92" name="Google Shape;92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03588" y="0"/>
            <a:ext cx="1540412" cy="15404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/>
          <p:nvPr/>
        </p:nvSpPr>
        <p:spPr>
          <a:xfrm>
            <a:off x="687220" y="476671"/>
            <a:ext cx="7772400" cy="936105"/>
          </a:xfrm>
          <a:prstGeom prst="rect">
            <a:avLst/>
          </a:prstGeom>
          <a:solidFill>
            <a:schemeClr val="lt1"/>
          </a:solidFill>
          <a:ln cap="flat" cmpd="sng" w="57150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92500" lnSpcReduction="20000"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Gill Sans"/>
              <a:buNone/>
            </a:pPr>
            <a:r>
              <a:rPr b="1" i="0" lang="en-GB" sz="3600" u="sng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TITLE:  </a:t>
            </a:r>
            <a:r>
              <a:rPr b="0" i="0" lang="en-GB" sz="36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How did Martin Luther King challenge racism?</a:t>
            </a:r>
            <a:endParaRPr/>
          </a:p>
        </p:txBody>
      </p:sp>
      <p:pic>
        <p:nvPicPr>
          <p:cNvPr descr="http://www.nobelprize.org/nobel_prizes/peace/laureates/1964/king.jpg" id="98" name="Google Shape;98;p2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812360" y="907753"/>
            <a:ext cx="1183010" cy="1513136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sp>
        <p:nvSpPr>
          <p:cNvPr id="99" name="Google Shape;99;p2"/>
          <p:cNvSpPr txBox="1"/>
          <p:nvPr/>
        </p:nvSpPr>
        <p:spPr>
          <a:xfrm>
            <a:off x="179512" y="4869160"/>
            <a:ext cx="8815858" cy="1839951"/>
          </a:xfrm>
          <a:prstGeom prst="rect">
            <a:avLst/>
          </a:prstGeom>
          <a:solidFill>
            <a:schemeClr val="lt1"/>
          </a:solidFill>
          <a:ln cap="flat" cmpd="sng" w="571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Tasks:</a:t>
            </a:r>
            <a:br>
              <a:rPr b="1" i="0" lang="en-GB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GB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What are the biggest 5 words in this wordle?</a:t>
            </a:r>
            <a:endParaRPr/>
          </a:p>
          <a:p>
            <a:pPr indent="0" lvl="0" marL="0" marR="0" rtl="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Why are some words larger than others?</a:t>
            </a:r>
            <a:endParaRPr/>
          </a:p>
          <a:p>
            <a:pPr indent="0" lvl="0" marL="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 What places can you see in the wordle? </a:t>
            </a:r>
            <a:r>
              <a:rPr b="1" i="0" lang="en-GB" sz="22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STRETCH:</a:t>
            </a:r>
            <a:r>
              <a:rPr b="0" i="0" lang="en-GB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what else do you know about MLK? Can you add more words that should be in the wordle?</a:t>
            </a:r>
            <a:br>
              <a:rPr b="0" i="0" lang="en-GB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</a:br>
            <a:endParaRPr b="0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302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00" name="Google Shape;100;p2"/>
          <p:cNvPicPr preferRelativeResize="0"/>
          <p:nvPr/>
        </p:nvPicPr>
        <p:blipFill rotWithShape="1">
          <a:blip r:embed="rId5">
            <a:alphaModFix/>
          </a:blip>
          <a:srcRect b="0" l="0" r="10207" t="0"/>
          <a:stretch/>
        </p:blipFill>
        <p:spPr>
          <a:xfrm>
            <a:off x="1697821" y="1696567"/>
            <a:ext cx="5604833" cy="2973533"/>
          </a:xfrm>
          <a:prstGeom prst="rect">
            <a:avLst/>
          </a:prstGeom>
          <a:noFill/>
          <a:ln cap="sq" cmpd="sng" w="1270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rotWithShape="0" algn="tl" dir="2700000" dist="50800">
              <a:srgbClr val="000000">
                <a:alpha val="40000"/>
              </a:srgbClr>
            </a:outerShdw>
          </a:effectLst>
        </p:spPr>
      </p:pic>
      <p:sp>
        <p:nvSpPr>
          <p:cNvPr id="101" name="Google Shape;101;p2"/>
          <p:cNvSpPr txBox="1"/>
          <p:nvPr>
            <p:ph idx="10" type="dt"/>
          </p:nvPr>
        </p:nvSpPr>
        <p:spPr>
          <a:xfrm>
            <a:off x="0" y="10317"/>
            <a:ext cx="3635896" cy="365125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Tuesday, 04 October 2022</a:t>
            </a:r>
            <a:endParaRPr sz="2400">
              <a:solidFill>
                <a:schemeClr val="dk1"/>
              </a:solidFill>
            </a:endParaRPr>
          </a:p>
        </p:txBody>
      </p:sp>
      <p:pic>
        <p:nvPicPr>
          <p:cNvPr descr="C001C745-B9A1-48E1-B259-F35D87F28520@Countesthorpe" id="102" name="Google Shape;102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741541" y="10317"/>
            <a:ext cx="1402459" cy="14024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 txBox="1"/>
          <p:nvPr/>
        </p:nvSpPr>
        <p:spPr>
          <a:xfrm>
            <a:off x="687220" y="148888"/>
            <a:ext cx="7772400" cy="1470025"/>
          </a:xfrm>
          <a:prstGeom prst="rect">
            <a:avLst/>
          </a:prstGeom>
          <a:solidFill>
            <a:schemeClr val="lt1"/>
          </a:solidFill>
          <a:ln cap="flat" cmpd="sng" w="57150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Gill Sans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The</a:t>
            </a:r>
            <a:r>
              <a:rPr b="1" i="0" lang="en-GB" sz="36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 BIG </a:t>
            </a:r>
            <a:r>
              <a:rPr b="0" i="0" lang="en-GB" sz="36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question:  How did Martin Luther King challenge racism?</a:t>
            </a:r>
            <a:endParaRPr/>
          </a:p>
        </p:txBody>
      </p:sp>
      <p:sp>
        <p:nvSpPr>
          <p:cNvPr id="108" name="Google Shape;108;p3"/>
          <p:cNvSpPr/>
          <p:nvPr/>
        </p:nvSpPr>
        <p:spPr>
          <a:xfrm>
            <a:off x="704479" y="3510671"/>
            <a:ext cx="7629196" cy="720080"/>
          </a:xfrm>
          <a:prstGeom prst="roundRect">
            <a:avLst>
              <a:gd fmla="val 16667" name="adj"/>
            </a:avLst>
          </a:prstGeom>
          <a:solidFill>
            <a:srgbClr val="CE9F42"/>
          </a:solidFill>
          <a:ln cap="flat" cmpd="sng" w="38100">
            <a:solidFill>
              <a:srgbClr val="CC6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Explain</a:t>
            </a:r>
            <a:r>
              <a:rPr b="0" i="0" lang="en-GB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 the actions of Martin Luther King Jr. </a:t>
            </a:r>
            <a:endParaRPr/>
          </a:p>
        </p:txBody>
      </p:sp>
      <p:sp>
        <p:nvSpPr>
          <p:cNvPr id="109" name="Google Shape;109;p3"/>
          <p:cNvSpPr/>
          <p:nvPr/>
        </p:nvSpPr>
        <p:spPr>
          <a:xfrm>
            <a:off x="687220" y="4560678"/>
            <a:ext cx="7629196" cy="720080"/>
          </a:xfrm>
          <a:prstGeom prst="roundRect">
            <a:avLst>
              <a:gd fmla="val 16667" name="adj"/>
            </a:avLst>
          </a:prstGeom>
          <a:solidFill>
            <a:srgbClr val="BFBFBF"/>
          </a:solidFill>
          <a:ln cap="flat" cmpd="sng" w="38100">
            <a:solidFill>
              <a:srgbClr val="7F7F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Explore </a:t>
            </a:r>
            <a:r>
              <a:rPr b="0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faith and belief affected and inspired Martin Luther King’s life and actions. </a:t>
            </a:r>
            <a:endParaRPr/>
          </a:p>
        </p:txBody>
      </p:sp>
      <p:sp>
        <p:nvSpPr>
          <p:cNvPr id="110" name="Google Shape;110;p3"/>
          <p:cNvSpPr/>
          <p:nvPr/>
        </p:nvSpPr>
        <p:spPr>
          <a:xfrm>
            <a:off x="709237" y="5589240"/>
            <a:ext cx="7629196" cy="720080"/>
          </a:xfrm>
          <a:prstGeom prst="roundRect">
            <a:avLst>
              <a:gd fmla="val 16667" name="adj"/>
            </a:avLst>
          </a:prstGeom>
          <a:solidFill>
            <a:srgbClr val="FFCC00"/>
          </a:solidFill>
          <a:ln cap="flat" cmpd="sng" w="381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Consider ways to fight injustice.</a:t>
            </a:r>
            <a:endParaRPr b="0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1" name="Google Shape;111;p3"/>
          <p:cNvSpPr/>
          <p:nvPr/>
        </p:nvSpPr>
        <p:spPr>
          <a:xfrm>
            <a:off x="0" y="1458242"/>
            <a:ext cx="2843808" cy="2021451"/>
          </a:xfrm>
          <a:prstGeom prst="cloud">
            <a:avLst/>
          </a:prstGeom>
          <a:solidFill>
            <a:srgbClr val="FFFF00"/>
          </a:solidFill>
          <a:ln cap="flat" cmpd="sng" w="57150">
            <a:solidFill>
              <a:srgbClr val="00B0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3"/>
          <p:cNvSpPr txBox="1"/>
          <p:nvPr/>
        </p:nvSpPr>
        <p:spPr>
          <a:xfrm rot="-602488">
            <a:off x="609420" y="1592398"/>
            <a:ext cx="2308537" cy="15081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Keywords: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Racism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Civil Rights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Segregation</a:t>
            </a:r>
            <a:endParaRPr/>
          </a:p>
        </p:txBody>
      </p:sp>
      <p:pic>
        <p:nvPicPr>
          <p:cNvPr descr="http://www.nobelprize.org/nobel_prizes/peace/laureates/1964/king.jpg" id="113" name="Google Shape;113;p3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52320" y="1152452"/>
            <a:ext cx="1543050" cy="2162175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pic>
        <p:nvPicPr>
          <p:cNvPr descr="C001C745-B9A1-48E1-B259-F35D87F28520@Countesthorpe" id="114" name="Google Shape;114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741541" y="10317"/>
            <a:ext cx="1402459" cy="14024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 txBox="1"/>
          <p:nvPr>
            <p:ph idx="1" type="body"/>
          </p:nvPr>
        </p:nvSpPr>
        <p:spPr>
          <a:xfrm>
            <a:off x="472100" y="1628800"/>
            <a:ext cx="8229600" cy="2592288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 1: THINK -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 minute to think and write your definition of the word ‘segregation’.</a:t>
            </a:r>
            <a:b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800"/>
          </a:p>
          <a:p>
            <a:pPr indent="0" lvl="0" marL="0" rtl="0" algn="l">
              <a:spcBef>
                <a:spcPts val="476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 2: PEER CHECK -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Swap books with your partner. Mark your partners answer:</a:t>
            </a:r>
            <a:endParaRPr/>
          </a:p>
          <a:p>
            <a:pPr indent="0" lvl="0" marL="0" rtl="0" algn="l">
              <a:spcBef>
                <a:spcPts val="476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b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0= No match         1=partly matches        2= matches the definition</a:t>
            </a:r>
            <a:endParaRPr/>
          </a:p>
          <a:p>
            <a:pPr indent="-170180" lvl="0" marL="342900" rtl="0" algn="l"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sp>
        <p:nvSpPr>
          <p:cNvPr id="120" name="Google Shape;120;p4"/>
          <p:cNvSpPr txBox="1"/>
          <p:nvPr>
            <p:ph type="title"/>
          </p:nvPr>
        </p:nvSpPr>
        <p:spPr>
          <a:xfrm>
            <a:off x="472100" y="193204"/>
            <a:ext cx="8229600" cy="998984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Keyword peer check task</a:t>
            </a:r>
            <a:endParaRPr/>
          </a:p>
        </p:txBody>
      </p:sp>
      <p:sp>
        <p:nvSpPr>
          <p:cNvPr id="121" name="Google Shape;121;p4"/>
          <p:cNvSpPr txBox="1"/>
          <p:nvPr/>
        </p:nvSpPr>
        <p:spPr>
          <a:xfrm>
            <a:off x="472100" y="4657700"/>
            <a:ext cx="8229600" cy="2007096"/>
          </a:xfrm>
          <a:prstGeom prst="rect">
            <a:avLst/>
          </a:prstGeom>
          <a:gradFill>
            <a:gsLst>
              <a:gs pos="0">
                <a:srgbClr val="9BE9FF"/>
              </a:gs>
              <a:gs pos="35000">
                <a:srgbClr val="B8F1FF"/>
              </a:gs>
              <a:gs pos="100000">
                <a:srgbClr val="E2FBFF"/>
              </a:gs>
            </a:gsLst>
            <a:lin ang="16200000" scaled="0"/>
          </a:gradFill>
          <a:ln cap="flat" cmpd="sng" w="9525">
            <a:solidFill>
              <a:srgbClr val="45A9C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b="1" lang="en-GB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Segregation: </a:t>
            </a:r>
            <a:r>
              <a:rPr lang="en-GB" sz="26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separation of people into racial groups (skin colour) in daily life. </a:t>
            </a:r>
            <a:r>
              <a:rPr lang="en-GB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 example, separate eating areas in a restaurant, drinking from a separate water fountains, attending separate schools or riding on the back of a bus.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001C745-B9A1-48E1-B259-F35D87F28520@Countesthorpe" id="122" name="Google Shape;12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41541" y="10317"/>
            <a:ext cx="1402459" cy="14024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"/>
          <p:cNvSpPr txBox="1"/>
          <p:nvPr>
            <p:ph type="title"/>
          </p:nvPr>
        </p:nvSpPr>
        <p:spPr>
          <a:xfrm>
            <a:off x="395536" y="188640"/>
            <a:ext cx="8028384" cy="692696"/>
          </a:xfrm>
          <a:prstGeom prst="rect">
            <a:avLst/>
          </a:prstGeom>
          <a:solidFill>
            <a:srgbClr val="E5DFEC"/>
          </a:solidFill>
          <a:ln cap="flat" cmpd="sng" w="38100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 sz="4000"/>
              <a:t>Setting the scene</a:t>
            </a:r>
            <a:endParaRPr/>
          </a:p>
        </p:txBody>
      </p:sp>
      <p:sp>
        <p:nvSpPr>
          <p:cNvPr id="128" name="Google Shape;128;p5"/>
          <p:cNvSpPr txBox="1"/>
          <p:nvPr>
            <p:ph idx="1" type="body"/>
          </p:nvPr>
        </p:nvSpPr>
        <p:spPr>
          <a:xfrm>
            <a:off x="3563888" y="1412776"/>
            <a:ext cx="5472608" cy="4320480"/>
          </a:xfrm>
          <a:prstGeom prst="rect">
            <a:avLst/>
          </a:prstGeom>
          <a:solidFill>
            <a:srgbClr val="E5DFEC"/>
          </a:solidFill>
          <a:ln cap="flat" cmpd="sng" w="38100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r>
              <a:rPr b="1" lang="en-GB" sz="2700"/>
              <a:t>TASK 1: </a:t>
            </a:r>
            <a:r>
              <a:rPr lang="en-GB" sz="2700"/>
              <a:t>Read page 1 of the information sheet together. </a:t>
            </a:r>
            <a:endParaRPr/>
          </a:p>
          <a:p>
            <a:pPr indent="0" lvl="0" marL="0" rtl="0" algn="l"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r>
              <a:rPr b="1" lang="en-GB" sz="2700"/>
              <a:t>TASK 2:</a:t>
            </a:r>
            <a:r>
              <a:rPr lang="en-GB" sz="2700"/>
              <a:t> Highlight any key words you don’t know the meaning of.</a:t>
            </a:r>
            <a:endParaRPr/>
          </a:p>
          <a:p>
            <a:pPr indent="0" lvl="0" marL="0" rtl="0" algn="l"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r>
              <a:rPr b="1" lang="en-GB" sz="2700"/>
              <a:t>TASK 3: </a:t>
            </a:r>
            <a:r>
              <a:rPr lang="en-GB" sz="2700"/>
              <a:t>Who was Martin Luther King Jr. inspired by?</a:t>
            </a:r>
            <a:endParaRPr/>
          </a:p>
          <a:p>
            <a:pPr indent="0" lvl="0" marL="0" rtl="0" algn="l"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r>
              <a:rPr b="1" lang="en-GB" sz="2700"/>
              <a:t>TASK 4: </a:t>
            </a:r>
            <a:r>
              <a:rPr lang="en-GB" sz="2700"/>
              <a:t>What were freedom rides?</a:t>
            </a:r>
            <a:endParaRPr/>
          </a:p>
          <a:p>
            <a:pPr indent="0" lvl="0" marL="0" rtl="0" algn="l"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r>
              <a:rPr b="1" lang="en-GB" sz="2700" u="sng"/>
              <a:t>STRETCH: </a:t>
            </a:r>
            <a:r>
              <a:rPr lang="en-GB" sz="2700"/>
              <a:t>How would you bring about change for something that you felt was unjust?</a:t>
            </a:r>
            <a:endParaRPr/>
          </a:p>
        </p:txBody>
      </p:sp>
      <p:pic>
        <p:nvPicPr>
          <p:cNvPr id="129" name="Google Shape;12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3568" y="1412776"/>
            <a:ext cx="2381250" cy="2228850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https://i.guim.co.uk/img/media/9297a1e3e2e9528b2ef9f707053079275471f4ae/0_0_2217_1330/master/2217.jpg?w=620&amp;q=85&amp;auto=format&amp;sharp=10&amp;s=8b9e5af93c7f81fd059ae41c45fdde6c" id="130" name="Google Shape;130;p5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660232" y="5268185"/>
            <a:ext cx="2374168" cy="1424501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id="131" name="Google Shape;131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11775" y="4482604"/>
            <a:ext cx="2553043" cy="1697608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descr="105D54B5-F08D-46E1-A788-40836A94EBCC@Countesthorpe" id="132" name="Google Shape;132;p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443192" y="1"/>
            <a:ext cx="1700808" cy="17008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"/>
          <p:cNvSpPr txBox="1"/>
          <p:nvPr>
            <p:ph type="title"/>
          </p:nvPr>
        </p:nvSpPr>
        <p:spPr>
          <a:xfrm>
            <a:off x="457200" y="274638"/>
            <a:ext cx="8229600" cy="922114"/>
          </a:xfrm>
          <a:prstGeom prst="rect">
            <a:avLst/>
          </a:prstGeom>
          <a:solidFill>
            <a:srgbClr val="E5DFEC"/>
          </a:solidFill>
          <a:ln cap="flat" cmpd="sng" w="57150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GB"/>
              <a:t>What religion was MLK?</a:t>
            </a:r>
            <a:endParaRPr b="1"/>
          </a:p>
        </p:txBody>
      </p:sp>
      <p:sp>
        <p:nvSpPr>
          <p:cNvPr id="138" name="Google Shape;138;p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solidFill>
            <a:srgbClr val="E5DFEC"/>
          </a:solidFill>
          <a:ln cap="flat" cmpd="sng" w="9525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/>
              <a:t>Christian</a:t>
            </a:r>
            <a:endParaRPr/>
          </a:p>
          <a:p>
            <a:pPr indent="-342900" lvl="0" marL="342900" rtl="0" algn="l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/>
              <a:t>Christians believe that all people are equal no matter what the colour of their skin is, no matter what their gender is.</a:t>
            </a:r>
            <a:endParaRPr/>
          </a:p>
          <a:p>
            <a:pPr indent="-342900" lvl="0" marL="342900" rtl="0" algn="l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/>
              <a:t>In the Bible is teaches: “</a:t>
            </a:r>
            <a:r>
              <a:rPr i="1" lang="en-GB"/>
              <a:t>There is neither Jew nor Gentile</a:t>
            </a:r>
            <a:r>
              <a:rPr lang="en-GB"/>
              <a:t>, neither slave nor free, nor is there male and female, for you are all one in Christ Jesus.” Galations 3:28</a:t>
            </a:r>
            <a:endParaRPr/>
          </a:p>
          <a:p>
            <a:pPr indent="-342900" lvl="0" marL="342900" rtl="0" algn="l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GB"/>
              <a:t>How might a Christian use this quote to guide their opinions and treatment of other people?</a:t>
            </a:r>
            <a:endParaRPr/>
          </a:p>
          <a:p>
            <a:pPr indent="-342900" lvl="0" marL="342900" rtl="0" algn="l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pic>
        <p:nvPicPr>
          <p:cNvPr descr="105D54B5-F08D-46E1-A788-40836A94EBCC@Countesthorpe" id="139" name="Google Shape;13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43192" y="1"/>
            <a:ext cx="1700808" cy="17008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"/>
          <p:cNvSpPr txBox="1"/>
          <p:nvPr>
            <p:ph type="title"/>
          </p:nvPr>
        </p:nvSpPr>
        <p:spPr>
          <a:xfrm>
            <a:off x="395536" y="116632"/>
            <a:ext cx="8229600" cy="864096"/>
          </a:xfrm>
          <a:prstGeom prst="rect">
            <a:avLst/>
          </a:prstGeom>
          <a:solidFill>
            <a:srgbClr val="B6DDE7"/>
          </a:solidFill>
          <a:ln cap="flat" cmpd="sng" w="38100">
            <a:solidFill>
              <a:srgbClr val="538CD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Historical blog</a:t>
            </a:r>
            <a:endParaRPr sz="4000"/>
          </a:p>
        </p:txBody>
      </p:sp>
      <p:sp>
        <p:nvSpPr>
          <p:cNvPr id="145" name="Google Shape;145;p7"/>
          <p:cNvSpPr txBox="1"/>
          <p:nvPr>
            <p:ph idx="1" type="body"/>
          </p:nvPr>
        </p:nvSpPr>
        <p:spPr>
          <a:xfrm>
            <a:off x="448991" y="1176406"/>
            <a:ext cx="8229600" cy="4525963"/>
          </a:xfrm>
          <a:prstGeom prst="rect">
            <a:avLst/>
          </a:prstGeom>
          <a:solidFill>
            <a:srgbClr val="B6DDE7"/>
          </a:solidFill>
          <a:ln cap="flat" cmpd="sng" w="57150">
            <a:solidFill>
              <a:srgbClr val="00B0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GB"/>
              <a:t>Blog activity:</a:t>
            </a:r>
            <a:endParaRPr/>
          </a:p>
          <a:p>
            <a:pPr indent="-514350" lvl="0" marL="514350" rtl="0" algn="l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AutoNum type="arabicPeriod"/>
            </a:pPr>
            <a:r>
              <a:rPr lang="en-GB" sz="2600"/>
              <a:t>You are going to </a:t>
            </a:r>
            <a:r>
              <a:rPr b="1" lang="en-GB" sz="2600"/>
              <a:t>create</a:t>
            </a:r>
            <a:r>
              <a:rPr lang="en-GB" sz="2600"/>
              <a:t> a blog based on MLK. </a:t>
            </a:r>
            <a:endParaRPr/>
          </a:p>
          <a:p>
            <a:pPr indent="-514350" lvl="0" marL="514350" rtl="0" algn="l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AutoNum type="arabicPeriod"/>
            </a:pPr>
            <a:r>
              <a:rPr lang="en-GB" sz="2600"/>
              <a:t>You must include information about the peaceful protests, marches and the Civil Rights Act.</a:t>
            </a:r>
            <a:endParaRPr/>
          </a:p>
          <a:p>
            <a:pPr indent="0" lvl="0" marL="0" rtl="0" algn="l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GB" sz="2600"/>
              <a:t>Write a large paragraph. </a:t>
            </a:r>
            <a:endParaRPr/>
          </a:p>
          <a:p>
            <a:pPr indent="0" lvl="0" marL="0" rtl="0" algn="l">
              <a:spcBef>
                <a:spcPts val="520"/>
              </a:spcBef>
              <a:spcAft>
                <a:spcPts val="0"/>
              </a:spcAft>
              <a:buClr>
                <a:srgbClr val="FF0000"/>
              </a:buClr>
              <a:buSzPts val="2600"/>
              <a:buNone/>
            </a:pPr>
            <a:r>
              <a:rPr b="1" lang="en-GB" sz="2600">
                <a:solidFill>
                  <a:srgbClr val="FF0000"/>
                </a:solidFill>
              </a:rPr>
              <a:t>TIP: </a:t>
            </a:r>
            <a:r>
              <a:rPr lang="en-GB" sz="2600"/>
              <a:t>Use the </a:t>
            </a:r>
            <a:r>
              <a:rPr b="1" lang="en-GB" sz="2600">
                <a:solidFill>
                  <a:srgbClr val="FF0000"/>
                </a:solidFill>
              </a:rPr>
              <a:t>knowledge organiser </a:t>
            </a:r>
            <a:r>
              <a:rPr lang="en-GB" sz="2600"/>
              <a:t>to help you write your blog/paragraph.</a:t>
            </a:r>
            <a:endParaRPr/>
          </a:p>
          <a:p>
            <a:pPr indent="0" lvl="0" marL="0" rtl="0" algn="l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GB" sz="2600" u="sng"/>
              <a:t>STRETCH</a:t>
            </a:r>
            <a:r>
              <a:rPr lang="en-GB" sz="2600" u="sng"/>
              <a:t>:</a:t>
            </a:r>
            <a:r>
              <a:rPr lang="en-GB" sz="2600"/>
              <a:t> What new laws would you bring into this country to support equality and fight injustice?</a:t>
            </a:r>
            <a:endParaRPr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/>
          </a:p>
        </p:txBody>
      </p:sp>
      <p:pic>
        <p:nvPicPr>
          <p:cNvPr id="146" name="Google Shape;146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6216" y="5377162"/>
            <a:ext cx="2425255" cy="1364206"/>
          </a:xfrm>
          <a:prstGeom prst="rect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69803"/>
              </a:srgbClr>
            </a:outerShdw>
          </a:effectLst>
        </p:spPr>
      </p:pic>
      <p:pic>
        <p:nvPicPr>
          <p:cNvPr descr="105D54B5-F08D-46E1-A788-40836A94EBCC@Countesthorpe" id="147" name="Google Shape;147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43192" y="1"/>
            <a:ext cx="1700808" cy="17008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8"/>
          <p:cNvSpPr txBox="1"/>
          <p:nvPr>
            <p:ph type="title"/>
          </p:nvPr>
        </p:nvSpPr>
        <p:spPr>
          <a:xfrm>
            <a:off x="539552" y="188640"/>
            <a:ext cx="8028384" cy="836712"/>
          </a:xfrm>
          <a:prstGeom prst="rect">
            <a:avLst/>
          </a:prstGeom>
          <a:solidFill>
            <a:srgbClr val="FDE9D8"/>
          </a:solidFill>
          <a:ln cap="flat" cmpd="sng" w="69850">
            <a:solidFill>
              <a:srgbClr val="CC00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C0099"/>
              </a:buClr>
              <a:buSzPct val="100000"/>
              <a:buFont typeface="Calibri"/>
              <a:buNone/>
            </a:pPr>
            <a:r>
              <a:rPr lang="en-GB" sz="6000">
                <a:solidFill>
                  <a:srgbClr val="CC0099"/>
                </a:solidFill>
              </a:rPr>
              <a:t>Self Assessment</a:t>
            </a:r>
            <a:endParaRPr/>
          </a:p>
        </p:txBody>
      </p:sp>
      <p:sp>
        <p:nvSpPr>
          <p:cNvPr id="153" name="Google Shape;153;p8"/>
          <p:cNvSpPr txBox="1"/>
          <p:nvPr/>
        </p:nvSpPr>
        <p:spPr>
          <a:xfrm>
            <a:off x="3623428" y="1429191"/>
            <a:ext cx="4944508" cy="4154984"/>
          </a:xfrm>
          <a:prstGeom prst="rect">
            <a:avLst/>
          </a:prstGeom>
          <a:solidFill>
            <a:srgbClr val="F2F2F2"/>
          </a:solidFill>
          <a:ln cap="flat" cmpd="sng" w="63500">
            <a:solidFill>
              <a:srgbClr val="00206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you </a:t>
            </a: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show an understanding of MLK’s views and fights for injustice?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Did you begin to </a:t>
            </a: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examples, including protests, marches and civil rights acts?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Did you </a:t>
            </a: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reflect </a:t>
            </a: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 MLK’s work and link it to your own life and viewpoints?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http://www.nobelprize.org/nobel_prizes/peace/laureates/1964/king.jpg" id="154" name="Google Shape;154;p8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3528" y="3876539"/>
            <a:ext cx="1543050" cy="2162175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2745"/>
              </a:srgbClr>
            </a:outerShdw>
          </a:effectLst>
        </p:spPr>
      </p:pic>
      <p:sp>
        <p:nvSpPr>
          <p:cNvPr id="155" name="Google Shape;155;p8"/>
          <p:cNvSpPr/>
          <p:nvPr/>
        </p:nvSpPr>
        <p:spPr>
          <a:xfrm rot="265664">
            <a:off x="214313" y="1571625"/>
            <a:ext cx="3143250" cy="1857375"/>
          </a:xfrm>
          <a:prstGeom prst="wedgeRoundRectCallout">
            <a:avLst>
              <a:gd fmla="val 780" name="adj1"/>
              <a:gd fmla="val 96545" name="adj2"/>
              <a:gd fmla="val 16667" name="adj3"/>
            </a:avLst>
          </a:prstGeom>
          <a:solidFill>
            <a:schemeClr val="lt1"/>
          </a:solidFill>
          <a:ln cap="flat" cmpd="sng" w="63500">
            <a:solidFill>
              <a:srgbClr val="006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006600"/>
                </a:solidFill>
                <a:latin typeface="Calibri"/>
                <a:ea typeface="Calibri"/>
                <a:cs typeface="Calibri"/>
                <a:sym typeface="Calibri"/>
              </a:rPr>
              <a:t>How successful have you been today?</a:t>
            </a:r>
            <a:endParaRPr/>
          </a:p>
        </p:txBody>
      </p:sp>
      <p:pic>
        <p:nvPicPr>
          <p:cNvPr descr="105D54B5-F08D-46E1-A788-40836A94EBCC@Countesthorpe" id="156" name="Google Shape;156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443192" y="1"/>
            <a:ext cx="1700808" cy="17008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9"/>
          <p:cNvSpPr txBox="1"/>
          <p:nvPr/>
        </p:nvSpPr>
        <p:spPr>
          <a:xfrm>
            <a:off x="1506149" y="973336"/>
            <a:ext cx="6633751" cy="5893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6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2" name="Google Shape;162;p9"/>
          <p:cNvSpPr txBox="1"/>
          <p:nvPr/>
        </p:nvSpPr>
        <p:spPr>
          <a:xfrm>
            <a:off x="215516" y="692696"/>
            <a:ext cx="8712968" cy="3600400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‘MLK will always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be remembered.’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Do you </a:t>
            </a:r>
            <a:r>
              <a:rPr b="1" lang="en-GB" sz="2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agree</a:t>
            </a:r>
            <a:r>
              <a:rPr lang="en-GB" sz="28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 with this quote?</a:t>
            </a:r>
            <a:r>
              <a:rPr b="1" lang="en-GB" sz="2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https://i.guim.co.uk/img/media/9297a1e3e2e9528b2ef9f707053079275471f4ae/0_0_2217_1330/master/2217.jpg?w=620&amp;q=85&amp;auto=format&amp;sharp=10&amp;s=8b9e5af93c7f81fd059ae41c45fdde6c" id="163" name="Google Shape;163;p9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5516" y="4200769"/>
            <a:ext cx="3714749" cy="2228849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id="164" name="Google Shape;164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86685" y="4260385"/>
            <a:ext cx="2381250" cy="2228850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id="165" name="Google Shape;165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477310" y="1"/>
            <a:ext cx="1700807" cy="17008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2015-02-23T12:06:57Z</dcterms:created>
  <dc:creator>Sarah Clay</dc:creator>
</cp:coreProperties>
</file>