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6" roundtripDataSignature="AMtx7miAvkdnxd5HWDtX2GZNOXTNGfZ9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02F5FBA-4837-4484-887A-DE1E36816D6E}">
  <a:tblStyle styleId="{602F5FBA-4837-4484-887A-DE1E36816D6E}"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6"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1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1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0"/>
          <p:cNvSpPr/>
          <p:nvPr>
            <p:ph idx="2" type="pic"/>
          </p:nvPr>
        </p:nvSpPr>
        <p:spPr>
          <a:xfrm>
            <a:off x="5183188" y="987425"/>
            <a:ext cx="6172200" cy="4873625"/>
          </a:xfrm>
          <a:prstGeom prst="rect">
            <a:avLst/>
          </a:prstGeom>
          <a:noFill/>
          <a:ln>
            <a:noFill/>
          </a:ln>
        </p:spPr>
      </p:sp>
      <p:sp>
        <p:nvSpPr>
          <p:cNvPr id="64" name="Google Shape;64;p2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1.jpg"/><Relationship Id="rId5"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2.jpg"/><Relationship Id="rId5" Type="http://schemas.openxmlformats.org/officeDocument/2006/relationships/image" Target="../media/image2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6.jpg"/><Relationship Id="rId4" Type="http://schemas.openxmlformats.org/officeDocument/2006/relationships/image" Target="../media/image3.png"/><Relationship Id="rId5" Type="http://schemas.openxmlformats.org/officeDocument/2006/relationships/image" Target="../media/image12.jpg"/><Relationship Id="rId6" Type="http://schemas.openxmlformats.org/officeDocument/2006/relationships/image" Target="../media/image2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21.jpg"/><Relationship Id="rId5" Type="http://schemas.openxmlformats.org/officeDocument/2006/relationships/image" Target="../media/image12.jpg"/><Relationship Id="rId6"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2.jpg"/><Relationship Id="rId5" Type="http://schemas.openxmlformats.org/officeDocument/2006/relationships/image" Target="../media/image21.jpg"/><Relationship Id="rId6"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2.jpg"/><Relationship Id="rId5" Type="http://schemas.openxmlformats.org/officeDocument/2006/relationships/image" Target="../media/image21.jpg"/><Relationship Id="rId6"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1.jp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title"/>
          </p:nvPr>
        </p:nvSpPr>
        <p:spPr>
          <a:xfrm>
            <a:off x="397565" y="328214"/>
            <a:ext cx="11396868"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sz="6000"/>
              <a:t>Retrieval activity</a:t>
            </a:r>
            <a:endParaRPr sz="6000"/>
          </a:p>
        </p:txBody>
      </p:sp>
      <p:graphicFrame>
        <p:nvGraphicFramePr>
          <p:cNvPr id="85" name="Google Shape;85;p1"/>
          <p:cNvGraphicFramePr/>
          <p:nvPr/>
        </p:nvGraphicFramePr>
        <p:xfrm>
          <a:off x="397565" y="1729160"/>
          <a:ext cx="3000000" cy="3000000"/>
        </p:xfrm>
        <a:graphic>
          <a:graphicData uri="http://schemas.openxmlformats.org/drawingml/2006/table">
            <a:tbl>
              <a:tblPr>
                <a:noFill/>
                <a:tableStyleId>{602F5FBA-4837-4484-887A-DE1E36816D6E}</a:tableStyleId>
              </a:tblPr>
              <a:tblGrid>
                <a:gridCol w="11396875"/>
              </a:tblGrid>
              <a:tr h="190500">
                <a:tc>
                  <a:txBody>
                    <a:bodyPr/>
                    <a:lstStyle/>
                    <a:p>
                      <a:pPr indent="0" lvl="0" marL="0" marR="0" rtl="0" algn="l">
                        <a:spcBef>
                          <a:spcPts val="0"/>
                        </a:spcBef>
                        <a:spcAft>
                          <a:spcPts val="0"/>
                        </a:spcAft>
                        <a:buNone/>
                      </a:pPr>
                      <a:r>
                        <a:rPr lang="en-GB" sz="2800" u="none" cap="none" strike="noStrike"/>
                        <a:t>1. What is the name of a war fought for a religious cause?</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2. Give an example of a Holy War</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3. What is pacifism?</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4. What does monotheism mean?</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5. What is peacemaking?</a:t>
                      </a:r>
                      <a:endParaRPr b="0" i="0" sz="2800" u="none" cap="none" strike="noStrike">
                        <a:solidFill>
                          <a:srgbClr val="000000"/>
                        </a:solidFill>
                        <a:latin typeface="Calibri"/>
                        <a:ea typeface="Calibri"/>
                        <a:cs typeface="Calibri"/>
                        <a:sym typeface="Calibri"/>
                      </a:endParaRPr>
                    </a:p>
                  </a:txBody>
                  <a:tcPr marT="9525" marB="0" marR="9525" marL="9525" anchor="b"/>
                </a:tc>
              </a:tr>
            </a:tbl>
          </a:graphicData>
        </a:graphic>
      </p:graphicFrame>
      <p:graphicFrame>
        <p:nvGraphicFramePr>
          <p:cNvPr id="86" name="Google Shape;86;p1"/>
          <p:cNvGraphicFramePr/>
          <p:nvPr/>
        </p:nvGraphicFramePr>
        <p:xfrm>
          <a:off x="397565" y="3910385"/>
          <a:ext cx="3000000" cy="3000000"/>
        </p:xfrm>
        <a:graphic>
          <a:graphicData uri="http://schemas.openxmlformats.org/drawingml/2006/table">
            <a:tbl>
              <a:tblPr>
                <a:noFill/>
                <a:tableStyleId>{602F5FBA-4837-4484-887A-DE1E36816D6E}</a:tableStyleId>
              </a:tblPr>
              <a:tblGrid>
                <a:gridCol w="11396875"/>
              </a:tblGrid>
              <a:tr h="355600">
                <a:tc>
                  <a:txBody>
                    <a:bodyPr/>
                    <a:lstStyle/>
                    <a:p>
                      <a:pPr indent="0" lvl="0" marL="0" marR="0" rtl="0" algn="l">
                        <a:spcBef>
                          <a:spcPts val="0"/>
                        </a:spcBef>
                        <a:spcAft>
                          <a:spcPts val="0"/>
                        </a:spcAft>
                        <a:buNone/>
                      </a:pPr>
                      <a:r>
                        <a:rPr lang="en-GB" sz="2800" u="none" cap="none" strike="noStrike"/>
                        <a:t>6. Catholics believe that sex should only take place within …?</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7. What is adultery?</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8. What is artificial contraception?</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9. Give an example of artificial contraception</a:t>
                      </a:r>
                      <a:endParaRPr b="0" i="0" sz="28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lang="en-GB" sz="2800" u="none" cap="none" strike="noStrike"/>
                        <a:t>10. Which Christian denomination rejects artificial contraception?</a:t>
                      </a:r>
                      <a:endParaRPr b="0" i="0" sz="2800" u="none" cap="none" strike="noStrike">
                        <a:solidFill>
                          <a:srgbClr val="000000"/>
                        </a:solidFill>
                        <a:latin typeface="Calibri"/>
                        <a:ea typeface="Calibri"/>
                        <a:cs typeface="Calibri"/>
                        <a:sym typeface="Calibri"/>
                      </a:endParaRPr>
                    </a:p>
                  </a:txBody>
                  <a:tcPr marT="9525" marB="0" marR="9525" marL="9525" anchor="b"/>
                </a:tc>
              </a:tr>
            </a:tbl>
          </a:graphicData>
        </a:graphic>
      </p:graphicFrame>
      <p:sp>
        <p:nvSpPr>
          <p:cNvPr id="87" name="Google Shape;87;p1"/>
          <p:cNvSpPr txBox="1"/>
          <p:nvPr>
            <p:ph idx="10" type="dt"/>
          </p:nvPr>
        </p:nvSpPr>
        <p:spPr>
          <a:xfrm>
            <a:off x="0" y="-512"/>
            <a:ext cx="5536096" cy="403476"/>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rtl="0" algn="r">
              <a:spcBef>
                <a:spcPts val="0"/>
              </a:spcBef>
              <a:spcAft>
                <a:spcPts val="0"/>
              </a:spcAft>
              <a:buNone/>
            </a:pPr>
            <a:r>
              <a:rPr b="1" lang="en-GB" sz="3000">
                <a:solidFill>
                  <a:schemeClr val="dk1"/>
                </a:solidFill>
                <a:latin typeface="Arial"/>
                <a:ea typeface="Arial"/>
                <a:cs typeface="Arial"/>
                <a:sym typeface="Arial"/>
              </a:rPr>
              <a:t>Monday, 03 October 2022</a:t>
            </a:r>
            <a:endParaRPr b="1" sz="3000">
              <a:solidFill>
                <a:schemeClr val="dk1"/>
              </a:solidFill>
              <a:latin typeface="Arial"/>
              <a:ea typeface="Arial"/>
              <a:cs typeface="Arial"/>
              <a:sym typeface="Arial"/>
            </a:endParaRPr>
          </a:p>
        </p:txBody>
      </p:sp>
      <p:pic>
        <p:nvPicPr>
          <p:cNvPr id="88" name="Google Shape;88;p1"/>
          <p:cNvPicPr preferRelativeResize="0"/>
          <p:nvPr/>
        </p:nvPicPr>
        <p:blipFill rotWithShape="1">
          <a:blip r:embed="rId3">
            <a:alphaModFix/>
          </a:blip>
          <a:srcRect b="0" l="0" r="0" t="0"/>
          <a:stretch/>
        </p:blipFill>
        <p:spPr>
          <a:xfrm>
            <a:off x="9559650" y="0"/>
            <a:ext cx="2632350" cy="263691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2"/>
          <p:cNvSpPr txBox="1"/>
          <p:nvPr>
            <p:ph type="title"/>
          </p:nvPr>
        </p:nvSpPr>
        <p:spPr>
          <a:xfrm>
            <a:off x="397565" y="119270"/>
            <a:ext cx="11396868"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sz="6000"/>
              <a:t>Feedback</a:t>
            </a:r>
            <a:endParaRPr sz="6000"/>
          </a:p>
        </p:txBody>
      </p:sp>
      <p:graphicFrame>
        <p:nvGraphicFramePr>
          <p:cNvPr id="94" name="Google Shape;94;p2"/>
          <p:cNvGraphicFramePr/>
          <p:nvPr/>
        </p:nvGraphicFramePr>
        <p:xfrm>
          <a:off x="397564" y="1481013"/>
          <a:ext cx="3000000" cy="3000000"/>
        </p:xfrm>
        <a:graphic>
          <a:graphicData uri="http://schemas.openxmlformats.org/drawingml/2006/table">
            <a:tbl>
              <a:tblPr>
                <a:noFill/>
                <a:tableStyleId>{602F5FBA-4837-4484-887A-DE1E36816D6E}</a:tableStyleId>
              </a:tblPr>
              <a:tblGrid>
                <a:gridCol w="5194850"/>
                <a:gridCol w="6202025"/>
              </a:tblGrid>
              <a:tr h="190500">
                <a:tc>
                  <a:txBody>
                    <a:bodyPr/>
                    <a:lstStyle/>
                    <a:p>
                      <a:pPr indent="0" lvl="0" marL="0" marR="0" rtl="0" algn="l">
                        <a:spcBef>
                          <a:spcPts val="0"/>
                        </a:spcBef>
                        <a:spcAft>
                          <a:spcPts val="0"/>
                        </a:spcAft>
                        <a:buNone/>
                      </a:pPr>
                      <a:r>
                        <a:rPr b="1" lang="en-GB" sz="2200" u="none" cap="none" strike="noStrike"/>
                        <a:t>1. What is the name of a war fought for a religious cause?</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Holy War</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2. Give an example of a Holy War</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The Crusades</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3. What is pacifism?</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A belief that all war and violence is wrong</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4. What does monotheism mean?</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Belief in ONE God (Christians and Muslims)</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5. What is peacemaking?</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The action of trying to restore peace to an area</a:t>
                      </a:r>
                      <a:endParaRPr b="0" i="0" sz="2200" u="none" cap="none" strike="noStrike">
                        <a:solidFill>
                          <a:srgbClr val="000000"/>
                        </a:solidFill>
                        <a:latin typeface="Calibri"/>
                        <a:ea typeface="Calibri"/>
                        <a:cs typeface="Calibri"/>
                        <a:sym typeface="Calibri"/>
                      </a:endParaRPr>
                    </a:p>
                  </a:txBody>
                  <a:tcPr marT="9525" marB="0" marR="9525" marL="9525" anchor="b"/>
                </a:tc>
              </a:tr>
            </a:tbl>
          </a:graphicData>
        </a:graphic>
      </p:graphicFrame>
      <p:graphicFrame>
        <p:nvGraphicFramePr>
          <p:cNvPr id="95" name="Google Shape;95;p2"/>
          <p:cNvGraphicFramePr/>
          <p:nvPr/>
        </p:nvGraphicFramePr>
        <p:xfrm>
          <a:off x="397564" y="3540318"/>
          <a:ext cx="3000000" cy="3000000"/>
        </p:xfrm>
        <a:graphic>
          <a:graphicData uri="http://schemas.openxmlformats.org/drawingml/2006/table">
            <a:tbl>
              <a:tblPr>
                <a:noFill/>
                <a:tableStyleId>{602F5FBA-4837-4484-887A-DE1E36816D6E}</a:tableStyleId>
              </a:tblPr>
              <a:tblGrid>
                <a:gridCol w="5208100"/>
                <a:gridCol w="6188775"/>
              </a:tblGrid>
              <a:tr h="279400">
                <a:tc>
                  <a:txBody>
                    <a:bodyPr/>
                    <a:lstStyle/>
                    <a:p>
                      <a:pPr indent="0" lvl="0" marL="0" marR="0" rtl="0" algn="l">
                        <a:spcBef>
                          <a:spcPts val="0"/>
                        </a:spcBef>
                        <a:spcAft>
                          <a:spcPts val="0"/>
                        </a:spcAft>
                        <a:buNone/>
                      </a:pPr>
                      <a:r>
                        <a:rPr b="1" lang="en-GB" sz="2200" u="none" cap="none" strike="noStrike"/>
                        <a:t>6. Catholics believe that sex should only take place within …?</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Marriage</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7. What is adultery?</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Having an affair with someone outside a marriage</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8. What is artificial contraception?</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A method to prevent pregnancy from taking place</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9. Give an example of artificial contraception</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Condom, the pill, IUD, coil, morning-after pill, diaphragm</a:t>
                      </a:r>
                      <a:endParaRPr b="0" i="0" sz="2200" u="none" cap="none" strike="noStrike">
                        <a:solidFill>
                          <a:srgbClr val="000000"/>
                        </a:solidFill>
                        <a:latin typeface="Calibri"/>
                        <a:ea typeface="Calibri"/>
                        <a:cs typeface="Calibri"/>
                        <a:sym typeface="Calibri"/>
                      </a:endParaRPr>
                    </a:p>
                  </a:txBody>
                  <a:tcPr marT="9525" marB="0" marR="9525" marL="9525" anchor="b"/>
                </a:tc>
              </a:tr>
              <a:tr h="190500">
                <a:tc>
                  <a:txBody>
                    <a:bodyPr/>
                    <a:lstStyle/>
                    <a:p>
                      <a:pPr indent="0" lvl="0" marL="0" marR="0" rtl="0" algn="l">
                        <a:spcBef>
                          <a:spcPts val="0"/>
                        </a:spcBef>
                        <a:spcAft>
                          <a:spcPts val="0"/>
                        </a:spcAft>
                        <a:buNone/>
                      </a:pPr>
                      <a:r>
                        <a:rPr b="1" lang="en-GB" sz="2200" u="none" cap="none" strike="noStrike"/>
                        <a:t>10. Which Christian denomination rejects artificial contraception?</a:t>
                      </a:r>
                      <a:endParaRPr b="1" i="0" sz="2200" u="none" cap="none" strike="noStrike">
                        <a:solidFill>
                          <a:srgbClr val="000000"/>
                        </a:solidFill>
                        <a:latin typeface="Calibri"/>
                        <a:ea typeface="Calibri"/>
                        <a:cs typeface="Calibri"/>
                        <a:sym typeface="Calibri"/>
                      </a:endParaRPr>
                    </a:p>
                  </a:txBody>
                  <a:tcPr marT="9525" marB="0" marR="9525" marL="9525" anchor="b"/>
                </a:tc>
                <a:tc>
                  <a:txBody>
                    <a:bodyPr/>
                    <a:lstStyle/>
                    <a:p>
                      <a:pPr indent="0" lvl="0" marL="0" marR="0" rtl="0" algn="l">
                        <a:spcBef>
                          <a:spcPts val="0"/>
                        </a:spcBef>
                        <a:spcAft>
                          <a:spcPts val="0"/>
                        </a:spcAft>
                        <a:buNone/>
                      </a:pPr>
                      <a:r>
                        <a:rPr b="0" lang="en-GB" sz="2200" u="none" cap="none" strike="noStrike"/>
                        <a:t>Roman Catholics</a:t>
                      </a:r>
                      <a:endParaRPr b="0" i="0" sz="2200" u="none" cap="none" strike="noStrike">
                        <a:solidFill>
                          <a:srgbClr val="000000"/>
                        </a:solidFill>
                        <a:latin typeface="Calibri"/>
                        <a:ea typeface="Calibri"/>
                        <a:cs typeface="Calibri"/>
                        <a:sym typeface="Calibri"/>
                      </a:endParaRPr>
                    </a:p>
                  </a:txBody>
                  <a:tcPr marT="9525" marB="0" marR="9525" marL="9525" anchor="b"/>
                </a:tc>
              </a:tr>
            </a:tbl>
          </a:graphicData>
        </a:graphic>
      </p:graphicFrame>
      <p:pic>
        <p:nvPicPr>
          <p:cNvPr id="96" name="Google Shape;96;p2"/>
          <p:cNvPicPr preferRelativeResize="0"/>
          <p:nvPr/>
        </p:nvPicPr>
        <p:blipFill rotWithShape="1">
          <a:blip r:embed="rId3">
            <a:alphaModFix/>
          </a:blip>
          <a:srcRect b="0" l="0" r="0" t="0"/>
          <a:stretch/>
        </p:blipFill>
        <p:spPr>
          <a:xfrm>
            <a:off x="9559650" y="0"/>
            <a:ext cx="2632350" cy="263691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b="1" lang="en-GB" sz="6000"/>
              <a:t>Learning question:</a:t>
            </a:r>
            <a:endParaRPr b="1" sz="6000"/>
          </a:p>
        </p:txBody>
      </p:sp>
      <p:sp>
        <p:nvSpPr>
          <p:cNvPr id="102" name="Google Shape;102;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None/>
            </a:pPr>
            <a:r>
              <a:rPr lang="en-GB" sz="4000"/>
              <a:t>What are the Muslim beliefs on the oneness of God and the supremacy of God’s will?</a:t>
            </a:r>
            <a:endParaRPr sz="4000"/>
          </a:p>
        </p:txBody>
      </p:sp>
      <p:pic>
        <p:nvPicPr>
          <p:cNvPr descr="C001C745-B9A1-48E1-B259-F35D87F28520@Countesthorpe" id="103" name="Google Shape;103;p3"/>
          <p:cNvPicPr preferRelativeResize="0"/>
          <p:nvPr/>
        </p:nvPicPr>
        <p:blipFill rotWithShape="1">
          <a:blip r:embed="rId3">
            <a:alphaModFix/>
          </a:blip>
          <a:srcRect b="0" l="0" r="0" t="0"/>
          <a:stretch/>
        </p:blipFill>
        <p:spPr>
          <a:xfrm>
            <a:off x="9673883" y="0"/>
            <a:ext cx="2518117" cy="2518117"/>
          </a:xfrm>
          <a:prstGeom prst="rect">
            <a:avLst/>
          </a:prstGeom>
          <a:noFill/>
          <a:ln>
            <a:noFill/>
          </a:ln>
        </p:spPr>
      </p:pic>
      <p:pic>
        <p:nvPicPr>
          <p:cNvPr descr="See the source image" id="104" name="Google Shape;104;p3"/>
          <p:cNvPicPr preferRelativeResize="0"/>
          <p:nvPr/>
        </p:nvPicPr>
        <p:blipFill rotWithShape="1">
          <a:blip r:embed="rId4">
            <a:alphaModFix/>
          </a:blip>
          <a:srcRect b="0" l="0" r="0" t="0"/>
          <a:stretch/>
        </p:blipFill>
        <p:spPr>
          <a:xfrm>
            <a:off x="6211543" y="3448967"/>
            <a:ext cx="4514850" cy="2819400"/>
          </a:xfrm>
          <a:prstGeom prst="rect">
            <a:avLst/>
          </a:prstGeom>
          <a:noFill/>
          <a:ln>
            <a:noFill/>
          </a:ln>
        </p:spPr>
      </p:pic>
      <p:pic>
        <p:nvPicPr>
          <p:cNvPr descr="See the source image" id="105" name="Google Shape;105;p3"/>
          <p:cNvPicPr preferRelativeResize="0"/>
          <p:nvPr/>
        </p:nvPicPr>
        <p:blipFill rotWithShape="1">
          <a:blip r:embed="rId5">
            <a:alphaModFix/>
          </a:blip>
          <a:srcRect b="0" l="0" r="0" t="0"/>
          <a:stretch/>
        </p:blipFill>
        <p:spPr>
          <a:xfrm>
            <a:off x="1465607" y="3429000"/>
            <a:ext cx="2819400" cy="2819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b="1" lang="en-GB" sz="6000"/>
              <a:t>Key terms:</a:t>
            </a:r>
            <a:endParaRPr b="1" sz="6000"/>
          </a:p>
        </p:txBody>
      </p:sp>
      <p:sp>
        <p:nvSpPr>
          <p:cNvPr id="111" name="Google Shape;111;p4"/>
          <p:cNvSpPr txBox="1"/>
          <p:nvPr>
            <p:ph idx="1" type="body"/>
          </p:nvPr>
        </p:nvSpPr>
        <p:spPr>
          <a:xfrm>
            <a:off x="838200" y="1457739"/>
            <a:ext cx="10515600" cy="471922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3000"/>
              <a:buNone/>
            </a:pPr>
            <a:r>
              <a:rPr b="1" lang="en-GB" sz="3000"/>
              <a:t>Muslim</a:t>
            </a:r>
            <a:r>
              <a:rPr lang="en-GB" sz="3000"/>
              <a:t> = one who has submitted to the will of Allah and has accepted Islam</a:t>
            </a:r>
            <a:endParaRPr/>
          </a:p>
          <a:p>
            <a:pPr indent="0" lvl="0" marL="0" rtl="0" algn="l">
              <a:lnSpc>
                <a:spcPct val="90000"/>
              </a:lnSpc>
              <a:spcBef>
                <a:spcPts val="1000"/>
              </a:spcBef>
              <a:spcAft>
                <a:spcPts val="0"/>
              </a:spcAft>
              <a:buClr>
                <a:schemeClr val="dk1"/>
              </a:buClr>
              <a:buSzPts val="3000"/>
              <a:buNone/>
            </a:pPr>
            <a:r>
              <a:rPr b="1" lang="en-GB" sz="3000"/>
              <a:t>Islam</a:t>
            </a:r>
            <a:r>
              <a:rPr lang="en-GB" sz="3000"/>
              <a:t> = the name of the religion followed by Muslims; to surrender to the will of God; peace</a:t>
            </a:r>
            <a:endParaRPr/>
          </a:p>
          <a:p>
            <a:pPr indent="0" lvl="0" marL="0" rtl="0" algn="l">
              <a:lnSpc>
                <a:spcPct val="90000"/>
              </a:lnSpc>
              <a:spcBef>
                <a:spcPts val="1000"/>
              </a:spcBef>
              <a:spcAft>
                <a:spcPts val="0"/>
              </a:spcAft>
              <a:buClr>
                <a:schemeClr val="dk1"/>
              </a:buClr>
              <a:buSzPts val="3000"/>
              <a:buNone/>
            </a:pPr>
            <a:r>
              <a:rPr b="1" lang="en-GB" sz="3000"/>
              <a:t>Allah</a:t>
            </a:r>
            <a:r>
              <a:rPr lang="en-GB" sz="3000"/>
              <a:t> = the Arabic name for God</a:t>
            </a:r>
            <a:endParaRPr/>
          </a:p>
          <a:p>
            <a:pPr indent="0" lvl="0" marL="0" rtl="0" algn="l">
              <a:lnSpc>
                <a:spcPct val="90000"/>
              </a:lnSpc>
              <a:spcBef>
                <a:spcPts val="1000"/>
              </a:spcBef>
              <a:spcAft>
                <a:spcPts val="0"/>
              </a:spcAft>
              <a:buClr>
                <a:schemeClr val="dk1"/>
              </a:buClr>
              <a:buSzPts val="3000"/>
              <a:buNone/>
            </a:pPr>
            <a:r>
              <a:rPr b="1" lang="en-GB" sz="3000"/>
              <a:t>Tawhid</a:t>
            </a:r>
            <a:r>
              <a:rPr lang="en-GB" sz="3000"/>
              <a:t> = the belief in the oneness and unity of Allah as expressed in the first of the Five Pillars of Islam, the Shahadah. Belief in this oneness or unity of Allah is an essential aspect of Islam.</a:t>
            </a:r>
            <a:endParaRPr/>
          </a:p>
          <a:p>
            <a:pPr indent="0" lvl="0" marL="0" rtl="0" algn="l">
              <a:lnSpc>
                <a:spcPct val="90000"/>
              </a:lnSpc>
              <a:spcBef>
                <a:spcPts val="1000"/>
              </a:spcBef>
              <a:spcAft>
                <a:spcPts val="0"/>
              </a:spcAft>
              <a:buClr>
                <a:schemeClr val="dk1"/>
              </a:buClr>
              <a:buSzPts val="3000"/>
              <a:buNone/>
            </a:pPr>
            <a:r>
              <a:rPr b="1" lang="en-GB" sz="3000"/>
              <a:t>Monotheistic</a:t>
            </a:r>
            <a:r>
              <a:rPr lang="en-GB" sz="3000"/>
              <a:t> = a religion that believes there is only one God</a:t>
            </a:r>
            <a:endParaRPr/>
          </a:p>
          <a:p>
            <a:pPr indent="0" lvl="0" marL="0" rtl="0" algn="l">
              <a:lnSpc>
                <a:spcPct val="90000"/>
              </a:lnSpc>
              <a:spcBef>
                <a:spcPts val="1000"/>
              </a:spcBef>
              <a:spcAft>
                <a:spcPts val="0"/>
              </a:spcAft>
              <a:buClr>
                <a:schemeClr val="dk1"/>
              </a:buClr>
              <a:buSzPts val="3000"/>
              <a:buNone/>
            </a:pPr>
            <a:r>
              <a:rPr b="1" lang="en-GB" sz="3000"/>
              <a:t>Supremacy</a:t>
            </a:r>
            <a:r>
              <a:rPr lang="en-GB" sz="3000"/>
              <a:t> = supreme power or authority; a quality of God</a:t>
            </a:r>
            <a:endParaRPr sz="3000"/>
          </a:p>
        </p:txBody>
      </p:sp>
      <p:pic>
        <p:nvPicPr>
          <p:cNvPr descr="C001C745-B9A1-48E1-B259-F35D87F28520@Countesthorpe" id="112" name="Google Shape;112;p4"/>
          <p:cNvPicPr preferRelativeResize="0"/>
          <p:nvPr/>
        </p:nvPicPr>
        <p:blipFill rotWithShape="1">
          <a:blip r:embed="rId3">
            <a:alphaModFix/>
          </a:blip>
          <a:srcRect b="0" l="0" r="0" t="0"/>
          <a:stretch/>
        </p:blipFill>
        <p:spPr>
          <a:xfrm>
            <a:off x="9673883" y="0"/>
            <a:ext cx="2518117" cy="2518117"/>
          </a:xfrm>
          <a:prstGeom prst="rect">
            <a:avLst/>
          </a:prstGeom>
          <a:noFill/>
          <a:ln>
            <a:noFill/>
          </a:ln>
        </p:spPr>
      </p:pic>
      <p:sp>
        <p:nvSpPr>
          <p:cNvPr id="113" name="Google Shape;113;p4"/>
          <p:cNvSpPr txBox="1"/>
          <p:nvPr/>
        </p:nvSpPr>
        <p:spPr>
          <a:xfrm>
            <a:off x="185529" y="5804452"/>
            <a:ext cx="11900453" cy="943748"/>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Calibri"/>
              <a:buNone/>
            </a:pPr>
            <a:r>
              <a:rPr b="1" i="0" lang="en-GB" sz="2800" u="none" cap="none" strike="noStrike">
                <a:solidFill>
                  <a:schemeClr val="dk1"/>
                </a:solidFill>
                <a:latin typeface="Calibri"/>
                <a:ea typeface="Calibri"/>
                <a:cs typeface="Calibri"/>
                <a:sym typeface="Calibri"/>
              </a:rPr>
              <a:t>Task:</a:t>
            </a:r>
            <a:r>
              <a:rPr b="0" i="0" lang="en-GB" sz="2800" u="none" cap="none" strike="noStrike">
                <a:solidFill>
                  <a:schemeClr val="dk1"/>
                </a:solidFill>
                <a:latin typeface="Calibri"/>
                <a:ea typeface="Calibri"/>
                <a:cs typeface="Calibri"/>
                <a:sym typeface="Calibri"/>
              </a:rPr>
              <a:t> Make a note of today’s key terms. </a:t>
            </a:r>
            <a:endParaRPr/>
          </a:p>
          <a:p>
            <a:pPr indent="0" lvl="0" marL="0" marR="0" rtl="0" algn="l">
              <a:lnSpc>
                <a:spcPct val="90000"/>
              </a:lnSpc>
              <a:spcBef>
                <a:spcPts val="0"/>
              </a:spcBef>
              <a:spcAft>
                <a:spcPts val="0"/>
              </a:spcAft>
              <a:buClr>
                <a:schemeClr val="dk1"/>
              </a:buClr>
              <a:buSzPts val="2800"/>
              <a:buFont typeface="Calibri"/>
              <a:buNone/>
            </a:pPr>
            <a:r>
              <a:rPr b="0" i="0" lang="en-GB" sz="2800" u="none" cap="none" strike="noStrike">
                <a:solidFill>
                  <a:schemeClr val="dk1"/>
                </a:solidFill>
                <a:latin typeface="Calibri"/>
                <a:ea typeface="Calibri"/>
                <a:cs typeface="Calibri"/>
                <a:sym typeface="Calibri"/>
              </a:rPr>
              <a:t>	Make connections to Christianity  - what words link and what are similar?</a:t>
            </a:r>
            <a:endParaRPr b="0" i="0" sz="2800" u="none" cap="none" strike="noStrike">
              <a:solidFill>
                <a:schemeClr val="dk1"/>
              </a:solidFill>
              <a:latin typeface="Calibri"/>
              <a:ea typeface="Calibri"/>
              <a:cs typeface="Calibri"/>
              <a:sym typeface="Calibri"/>
            </a:endParaRPr>
          </a:p>
        </p:txBody>
      </p:sp>
      <p:pic>
        <p:nvPicPr>
          <p:cNvPr id="114" name="Google Shape;114;p4"/>
          <p:cNvPicPr preferRelativeResize="0"/>
          <p:nvPr/>
        </p:nvPicPr>
        <p:blipFill rotWithShape="1">
          <a:blip r:embed="rId4">
            <a:alphaModFix/>
          </a:blip>
          <a:srcRect b="0" l="0" r="0" t="0"/>
          <a:stretch/>
        </p:blipFill>
        <p:spPr>
          <a:xfrm>
            <a:off x="369594" y="6249185"/>
            <a:ext cx="468606" cy="426792"/>
          </a:xfrm>
          <a:prstGeom prst="rect">
            <a:avLst/>
          </a:prstGeom>
          <a:noFill/>
          <a:ln>
            <a:noFill/>
          </a:ln>
        </p:spPr>
      </p:pic>
      <p:pic>
        <p:nvPicPr>
          <p:cNvPr id="115" name="Google Shape;115;p4"/>
          <p:cNvPicPr preferRelativeResize="0"/>
          <p:nvPr/>
        </p:nvPicPr>
        <p:blipFill rotWithShape="1">
          <a:blip r:embed="rId5">
            <a:alphaModFix/>
          </a:blip>
          <a:srcRect b="0" l="0" r="0" t="0"/>
          <a:stretch/>
        </p:blipFill>
        <p:spPr>
          <a:xfrm flipH="1">
            <a:off x="11066817" y="2744766"/>
            <a:ext cx="507300" cy="69225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type="title"/>
          </p:nvPr>
        </p:nvSpPr>
        <p:spPr>
          <a:xfrm>
            <a:off x="838200" y="164381"/>
            <a:ext cx="10515600" cy="50951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GB" sz="6000"/>
              <a:t>An introduction to Islam</a:t>
            </a:r>
            <a:endParaRPr b="1" sz="6000"/>
          </a:p>
        </p:txBody>
      </p:sp>
      <p:pic>
        <p:nvPicPr>
          <p:cNvPr id="121" name="Google Shape;121;p5" title="What is Islam? | Religious Studies - My Life, My Religion: Islam"/>
          <p:cNvPicPr preferRelativeResize="0"/>
          <p:nvPr>
            <p:ph idx="1" type="body"/>
          </p:nvPr>
        </p:nvPicPr>
        <p:blipFill rotWithShape="1">
          <a:blip r:embed="rId3">
            <a:alphaModFix/>
          </a:blip>
          <a:srcRect b="0" l="0" r="0" t="0"/>
          <a:stretch/>
        </p:blipFill>
        <p:spPr>
          <a:xfrm>
            <a:off x="1659274" y="767830"/>
            <a:ext cx="8873451" cy="5013839"/>
          </a:xfrm>
          <a:prstGeom prst="rect">
            <a:avLst/>
          </a:prstGeom>
          <a:noFill/>
          <a:ln>
            <a:noFill/>
          </a:ln>
        </p:spPr>
      </p:pic>
      <p:pic>
        <p:nvPicPr>
          <p:cNvPr descr="C001C745-B9A1-48E1-B259-F35D87F28520@Countesthorpe" id="122" name="Google Shape;122;p5"/>
          <p:cNvPicPr preferRelativeResize="0"/>
          <p:nvPr/>
        </p:nvPicPr>
        <p:blipFill rotWithShape="1">
          <a:blip r:embed="rId4">
            <a:alphaModFix/>
          </a:blip>
          <a:srcRect b="0" l="0" r="0" t="0"/>
          <a:stretch/>
        </p:blipFill>
        <p:spPr>
          <a:xfrm>
            <a:off x="9673883" y="0"/>
            <a:ext cx="2518117" cy="2518117"/>
          </a:xfrm>
          <a:prstGeom prst="rect">
            <a:avLst/>
          </a:prstGeom>
          <a:noFill/>
          <a:ln>
            <a:noFill/>
          </a:ln>
        </p:spPr>
      </p:pic>
      <p:sp>
        <p:nvSpPr>
          <p:cNvPr id="123" name="Google Shape;123;p5"/>
          <p:cNvSpPr txBox="1"/>
          <p:nvPr/>
        </p:nvSpPr>
        <p:spPr>
          <a:xfrm>
            <a:off x="172278" y="5875600"/>
            <a:ext cx="11873948"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3300"/>
              <a:buFont typeface="Calibri"/>
              <a:buNone/>
            </a:pPr>
            <a:r>
              <a:rPr b="1" i="0" lang="en-GB" sz="3300" u="none" cap="none" strike="noStrike">
                <a:solidFill>
                  <a:schemeClr val="dk1"/>
                </a:solidFill>
                <a:latin typeface="Calibri"/>
                <a:ea typeface="Calibri"/>
                <a:cs typeface="Calibri"/>
                <a:sym typeface="Calibri"/>
              </a:rPr>
              <a:t>Task:</a:t>
            </a:r>
            <a:r>
              <a:rPr b="0" i="0" lang="en-GB" sz="3300" u="none" cap="none" strike="noStrike">
                <a:solidFill>
                  <a:schemeClr val="dk1"/>
                </a:solidFill>
                <a:latin typeface="Calibri"/>
                <a:ea typeface="Calibri"/>
                <a:cs typeface="Calibri"/>
                <a:sym typeface="Calibri"/>
              </a:rPr>
              <a:t> Make notes from the clip. Bullet new learning/write a paragraph introducing Islam.</a:t>
            </a:r>
            <a:endParaRPr b="0" i="0" sz="3300" u="none" cap="none" strike="noStrike">
              <a:solidFill>
                <a:schemeClr val="dk1"/>
              </a:solidFill>
              <a:latin typeface="Calibri"/>
              <a:ea typeface="Calibri"/>
              <a:cs typeface="Calibri"/>
              <a:sym typeface="Calibri"/>
            </a:endParaRPr>
          </a:p>
        </p:txBody>
      </p:sp>
      <p:pic>
        <p:nvPicPr>
          <p:cNvPr id="124" name="Google Shape;124;p5"/>
          <p:cNvPicPr preferRelativeResize="0"/>
          <p:nvPr/>
        </p:nvPicPr>
        <p:blipFill rotWithShape="1">
          <a:blip r:embed="rId5">
            <a:alphaModFix/>
          </a:blip>
          <a:srcRect b="0" l="0" r="0" t="0"/>
          <a:stretch/>
        </p:blipFill>
        <p:spPr>
          <a:xfrm>
            <a:off x="11080195" y="4940412"/>
            <a:ext cx="714239" cy="650507"/>
          </a:xfrm>
          <a:prstGeom prst="rect">
            <a:avLst/>
          </a:prstGeom>
          <a:noFill/>
          <a:ln>
            <a:noFill/>
          </a:ln>
        </p:spPr>
      </p:pic>
      <p:pic>
        <p:nvPicPr>
          <p:cNvPr id="125" name="Google Shape;125;p5"/>
          <p:cNvPicPr preferRelativeResize="0"/>
          <p:nvPr/>
        </p:nvPicPr>
        <p:blipFill rotWithShape="1">
          <a:blip r:embed="rId6">
            <a:alphaModFix/>
          </a:blip>
          <a:srcRect b="0" l="0" r="0" t="0"/>
          <a:stretch/>
        </p:blipFill>
        <p:spPr>
          <a:xfrm flipH="1">
            <a:off x="10346025" y="4898667"/>
            <a:ext cx="507300" cy="69225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1"/>
                                        <p:tgtEl>
                                          <p:spTgt spid="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b="1" lang="en-GB" sz="6000"/>
              <a:t>The oneness of God</a:t>
            </a:r>
            <a:endParaRPr b="1" sz="6000"/>
          </a:p>
        </p:txBody>
      </p:sp>
      <p:sp>
        <p:nvSpPr>
          <p:cNvPr id="131" name="Google Shape;131;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000"/>
              <a:buChar char="•"/>
            </a:pPr>
            <a:r>
              <a:rPr lang="en-GB" sz="3000"/>
              <a:t>Sunni and Shi’a Muslims both believe in </a:t>
            </a:r>
            <a:r>
              <a:rPr b="1" lang="en-GB" sz="3000"/>
              <a:t>Tawhid</a:t>
            </a:r>
            <a:r>
              <a:rPr lang="en-GB" sz="3000"/>
              <a:t> – the belief in the oneness and unity of Allah (God). This is also known as…?</a:t>
            </a:r>
            <a:endParaRPr/>
          </a:p>
          <a:p>
            <a:pPr indent="-228600" lvl="0" marL="228600" rtl="0" algn="l">
              <a:lnSpc>
                <a:spcPct val="90000"/>
              </a:lnSpc>
              <a:spcBef>
                <a:spcPts val="1000"/>
              </a:spcBef>
              <a:spcAft>
                <a:spcPts val="0"/>
              </a:spcAft>
              <a:buClr>
                <a:schemeClr val="dk1"/>
              </a:buClr>
              <a:buSzPts val="3000"/>
              <a:buChar char="•"/>
            </a:pPr>
            <a:r>
              <a:rPr lang="en-GB" sz="3000"/>
              <a:t>Daily, within the Shahada, Muslims say, ‘There is no God but Allah and Muhammad (pbuh) is His prophet’. </a:t>
            </a:r>
            <a:endParaRPr/>
          </a:p>
          <a:p>
            <a:pPr indent="-228600" lvl="0" marL="228600" rtl="0" algn="l">
              <a:lnSpc>
                <a:spcPct val="90000"/>
              </a:lnSpc>
              <a:spcBef>
                <a:spcPts val="1000"/>
              </a:spcBef>
              <a:spcAft>
                <a:spcPts val="0"/>
              </a:spcAft>
              <a:buClr>
                <a:schemeClr val="dk1"/>
              </a:buClr>
              <a:buSzPts val="3000"/>
              <a:buChar char="•"/>
            </a:pPr>
            <a:r>
              <a:rPr lang="en-GB" sz="3000"/>
              <a:t>A Muslim’s most important duty is to declare this faith. </a:t>
            </a:r>
            <a:endParaRPr/>
          </a:p>
          <a:p>
            <a:pPr indent="-228600" lvl="0" marL="228600" rtl="0" algn="l">
              <a:lnSpc>
                <a:spcPct val="90000"/>
              </a:lnSpc>
              <a:spcBef>
                <a:spcPts val="1000"/>
              </a:spcBef>
              <a:spcAft>
                <a:spcPts val="0"/>
              </a:spcAft>
              <a:buClr>
                <a:schemeClr val="dk1"/>
              </a:buClr>
              <a:buSzPts val="3000"/>
              <a:buChar char="•"/>
            </a:pPr>
            <a:r>
              <a:rPr lang="en-GB" sz="3000"/>
              <a:t>There are no images of Allah because nothing can compare to God. No one object can show Allah’s qualities.</a:t>
            </a:r>
            <a:endParaRPr/>
          </a:p>
        </p:txBody>
      </p:sp>
      <p:pic>
        <p:nvPicPr>
          <p:cNvPr descr="C001C745-B9A1-48E1-B259-F35D87F28520@Countesthorpe" id="132" name="Google Shape;132;p6"/>
          <p:cNvPicPr preferRelativeResize="0"/>
          <p:nvPr/>
        </p:nvPicPr>
        <p:blipFill rotWithShape="1">
          <a:blip r:embed="rId3">
            <a:alphaModFix/>
          </a:blip>
          <a:srcRect b="0" l="0" r="0" t="0"/>
          <a:stretch/>
        </p:blipFill>
        <p:spPr>
          <a:xfrm>
            <a:off x="9673883" y="0"/>
            <a:ext cx="2518117" cy="2518117"/>
          </a:xfrm>
          <a:prstGeom prst="rect">
            <a:avLst/>
          </a:prstGeom>
          <a:noFill/>
          <a:ln>
            <a:noFill/>
          </a:ln>
        </p:spPr>
      </p:pic>
      <p:sp>
        <p:nvSpPr>
          <p:cNvPr id="133" name="Google Shape;133;p6"/>
          <p:cNvSpPr txBox="1"/>
          <p:nvPr/>
        </p:nvSpPr>
        <p:spPr>
          <a:xfrm>
            <a:off x="318053" y="5875600"/>
            <a:ext cx="11622156"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3300"/>
              <a:buFont typeface="Calibri"/>
              <a:buNone/>
            </a:pPr>
            <a:r>
              <a:rPr b="1" i="0" lang="en-GB" sz="3300" u="none" cap="none" strike="noStrike">
                <a:solidFill>
                  <a:schemeClr val="dk1"/>
                </a:solidFill>
                <a:latin typeface="Calibri"/>
                <a:ea typeface="Calibri"/>
                <a:cs typeface="Calibri"/>
                <a:sym typeface="Calibri"/>
              </a:rPr>
              <a:t>Task:</a:t>
            </a:r>
            <a:r>
              <a:rPr b="0" i="0" lang="en-GB" sz="3300" u="none" cap="none" strike="noStrike">
                <a:solidFill>
                  <a:schemeClr val="dk1"/>
                </a:solidFill>
                <a:latin typeface="Calibri"/>
                <a:ea typeface="Calibri"/>
                <a:cs typeface="Calibri"/>
                <a:sym typeface="Calibri"/>
              </a:rPr>
              <a:t> Explain the belief in Tawhid in your own words.         Compare!</a:t>
            </a:r>
            <a:endParaRPr b="0" i="0" sz="3300" u="none" cap="none" strike="noStrike">
              <a:solidFill>
                <a:schemeClr val="dk1"/>
              </a:solidFill>
              <a:latin typeface="Calibri"/>
              <a:ea typeface="Calibri"/>
              <a:cs typeface="Calibri"/>
              <a:sym typeface="Calibri"/>
            </a:endParaRPr>
          </a:p>
        </p:txBody>
      </p:sp>
      <p:pic>
        <p:nvPicPr>
          <p:cNvPr id="134" name="Google Shape;134;p6"/>
          <p:cNvPicPr preferRelativeResize="0"/>
          <p:nvPr/>
        </p:nvPicPr>
        <p:blipFill rotWithShape="1">
          <a:blip r:embed="rId4">
            <a:alphaModFix/>
          </a:blip>
          <a:srcRect b="0" l="0" r="0" t="0"/>
          <a:stretch/>
        </p:blipFill>
        <p:spPr>
          <a:xfrm flipH="1">
            <a:off x="10846499" y="1793876"/>
            <a:ext cx="507300" cy="692252"/>
          </a:xfrm>
          <a:prstGeom prst="rect">
            <a:avLst/>
          </a:prstGeom>
          <a:noFill/>
          <a:ln>
            <a:noFill/>
          </a:ln>
        </p:spPr>
      </p:pic>
      <p:pic>
        <p:nvPicPr>
          <p:cNvPr id="135" name="Google Shape;135;p6"/>
          <p:cNvPicPr preferRelativeResize="0"/>
          <p:nvPr/>
        </p:nvPicPr>
        <p:blipFill rotWithShape="1">
          <a:blip r:embed="rId5">
            <a:alphaModFix/>
          </a:blip>
          <a:srcRect b="0" l="0" r="0" t="0"/>
          <a:stretch/>
        </p:blipFill>
        <p:spPr>
          <a:xfrm>
            <a:off x="9316763" y="5986646"/>
            <a:ext cx="714239" cy="650507"/>
          </a:xfrm>
          <a:prstGeom prst="rect">
            <a:avLst/>
          </a:prstGeom>
          <a:noFill/>
          <a:ln>
            <a:noFill/>
          </a:ln>
        </p:spPr>
      </p:pic>
      <p:pic>
        <p:nvPicPr>
          <p:cNvPr descr="105D54B5-F08D-46E1-A788-40836A94EBCC@Countesthorpe" id="136" name="Google Shape;136;p6"/>
          <p:cNvPicPr preferRelativeResize="0"/>
          <p:nvPr/>
        </p:nvPicPr>
        <p:blipFill rotWithShape="1">
          <a:blip r:embed="rId6">
            <a:alphaModFix/>
          </a:blip>
          <a:srcRect b="0" l="0" r="0" t="0"/>
          <a:stretch/>
        </p:blipFill>
        <p:spPr>
          <a:xfrm>
            <a:off x="9476936" y="-1"/>
            <a:ext cx="2715065" cy="271506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1">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b="1" lang="en-GB" sz="6000"/>
              <a:t>The supremacy of God’s will</a:t>
            </a:r>
            <a:endParaRPr b="1" sz="6000"/>
          </a:p>
        </p:txBody>
      </p:sp>
      <p:sp>
        <p:nvSpPr>
          <p:cNvPr id="142" name="Google Shape;142;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000"/>
              <a:buChar char="•"/>
            </a:pPr>
            <a:r>
              <a:rPr lang="en-GB" sz="3000"/>
              <a:t>To Muslims, God is the one and only creator and controller of everything. Muslims believe everything, good and bad, is God’s will. </a:t>
            </a:r>
            <a:endParaRPr/>
          </a:p>
          <a:p>
            <a:pPr indent="-228600" lvl="0" marL="228600" rtl="0" algn="l">
              <a:lnSpc>
                <a:spcPct val="90000"/>
              </a:lnSpc>
              <a:spcBef>
                <a:spcPts val="1000"/>
              </a:spcBef>
              <a:spcAft>
                <a:spcPts val="0"/>
              </a:spcAft>
              <a:buClr>
                <a:schemeClr val="dk1"/>
              </a:buClr>
              <a:buSzPts val="3000"/>
              <a:buChar char="•"/>
            </a:pPr>
            <a:r>
              <a:rPr lang="en-GB" sz="3000"/>
              <a:t>Muslims believe they should accept everything that happens as Gods will, trusting in God’s good intentions. </a:t>
            </a:r>
            <a:endParaRPr/>
          </a:p>
          <a:p>
            <a:pPr indent="-228600" lvl="0" marL="228600" rtl="0" algn="l">
              <a:lnSpc>
                <a:spcPct val="90000"/>
              </a:lnSpc>
              <a:spcBef>
                <a:spcPts val="1000"/>
              </a:spcBef>
              <a:spcAft>
                <a:spcPts val="0"/>
              </a:spcAft>
              <a:buClr>
                <a:schemeClr val="dk1"/>
              </a:buClr>
              <a:buSzPts val="3000"/>
              <a:buChar char="•"/>
            </a:pPr>
            <a:r>
              <a:rPr lang="en-GB" sz="3000"/>
              <a:t>Muslims often add words such as ‘God willing’ (inshallah) after a promise to do something. Only God is in control.</a:t>
            </a:r>
            <a:endParaRPr/>
          </a:p>
          <a:p>
            <a:pPr indent="-228600" lvl="0" marL="228600" rtl="0" algn="l">
              <a:lnSpc>
                <a:spcPct val="90000"/>
              </a:lnSpc>
              <a:spcBef>
                <a:spcPts val="1000"/>
              </a:spcBef>
              <a:spcAft>
                <a:spcPts val="0"/>
              </a:spcAft>
              <a:buClr>
                <a:schemeClr val="dk1"/>
              </a:buClr>
              <a:buSzPts val="3000"/>
              <a:buChar char="•"/>
            </a:pPr>
            <a:r>
              <a:rPr lang="en-GB" sz="3000"/>
              <a:t>Humans do not have free will – what is this different to? </a:t>
            </a:r>
            <a:endParaRPr sz="3000"/>
          </a:p>
        </p:txBody>
      </p:sp>
      <p:pic>
        <p:nvPicPr>
          <p:cNvPr descr="C001C745-B9A1-48E1-B259-F35D87F28520@Countesthorpe" id="143" name="Google Shape;143;p7"/>
          <p:cNvPicPr preferRelativeResize="0"/>
          <p:nvPr/>
        </p:nvPicPr>
        <p:blipFill rotWithShape="1">
          <a:blip r:embed="rId3">
            <a:alphaModFix/>
          </a:blip>
          <a:srcRect b="0" l="0" r="0" t="0"/>
          <a:stretch/>
        </p:blipFill>
        <p:spPr>
          <a:xfrm>
            <a:off x="9673883" y="0"/>
            <a:ext cx="2518117" cy="2518117"/>
          </a:xfrm>
          <a:prstGeom prst="rect">
            <a:avLst/>
          </a:prstGeom>
          <a:noFill/>
          <a:ln>
            <a:noFill/>
          </a:ln>
        </p:spPr>
      </p:pic>
      <p:sp>
        <p:nvSpPr>
          <p:cNvPr id="144" name="Google Shape;144;p7"/>
          <p:cNvSpPr txBox="1"/>
          <p:nvPr/>
        </p:nvSpPr>
        <p:spPr>
          <a:xfrm>
            <a:off x="397566" y="5875600"/>
            <a:ext cx="11396868"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3300"/>
              <a:buFont typeface="Calibri"/>
              <a:buNone/>
            </a:pPr>
            <a:r>
              <a:rPr b="1" i="0" lang="en-GB" sz="3300" u="none" cap="none" strike="noStrike">
                <a:solidFill>
                  <a:schemeClr val="dk1"/>
                </a:solidFill>
                <a:latin typeface="Calibri"/>
                <a:ea typeface="Calibri"/>
                <a:cs typeface="Calibri"/>
                <a:sym typeface="Calibri"/>
              </a:rPr>
              <a:t>Task:</a:t>
            </a:r>
            <a:r>
              <a:rPr b="0" i="0" lang="en-GB" sz="3300" u="none" cap="none" strike="noStrike">
                <a:solidFill>
                  <a:schemeClr val="dk1"/>
                </a:solidFill>
                <a:latin typeface="Calibri"/>
                <a:ea typeface="Calibri"/>
                <a:cs typeface="Calibri"/>
                <a:sym typeface="Calibri"/>
              </a:rPr>
              <a:t> Make a note.          Compare to your own beliefs - PEE</a:t>
            </a:r>
            <a:endParaRPr b="0" i="0" sz="3300" u="none" cap="none" strike="noStrike">
              <a:solidFill>
                <a:schemeClr val="dk1"/>
              </a:solidFill>
              <a:latin typeface="Calibri"/>
              <a:ea typeface="Calibri"/>
              <a:cs typeface="Calibri"/>
              <a:sym typeface="Calibri"/>
            </a:endParaRPr>
          </a:p>
        </p:txBody>
      </p:sp>
      <p:pic>
        <p:nvPicPr>
          <p:cNvPr id="145" name="Google Shape;145;p7"/>
          <p:cNvPicPr preferRelativeResize="0"/>
          <p:nvPr/>
        </p:nvPicPr>
        <p:blipFill rotWithShape="1">
          <a:blip r:embed="rId4">
            <a:alphaModFix/>
          </a:blip>
          <a:srcRect b="0" l="0" r="0" t="0"/>
          <a:stretch/>
        </p:blipFill>
        <p:spPr>
          <a:xfrm>
            <a:off x="3744658" y="5986646"/>
            <a:ext cx="714239" cy="650507"/>
          </a:xfrm>
          <a:prstGeom prst="rect">
            <a:avLst/>
          </a:prstGeom>
          <a:noFill/>
          <a:ln>
            <a:noFill/>
          </a:ln>
        </p:spPr>
      </p:pic>
      <p:pic>
        <p:nvPicPr>
          <p:cNvPr id="146" name="Google Shape;146;p7"/>
          <p:cNvPicPr preferRelativeResize="0"/>
          <p:nvPr/>
        </p:nvPicPr>
        <p:blipFill rotWithShape="1">
          <a:blip r:embed="rId5">
            <a:alphaModFix/>
          </a:blip>
          <a:srcRect b="0" l="0" r="0" t="0"/>
          <a:stretch/>
        </p:blipFill>
        <p:spPr>
          <a:xfrm flipH="1">
            <a:off x="10846499" y="1793876"/>
            <a:ext cx="507300" cy="692252"/>
          </a:xfrm>
          <a:prstGeom prst="rect">
            <a:avLst/>
          </a:prstGeom>
          <a:noFill/>
          <a:ln>
            <a:noFill/>
          </a:ln>
        </p:spPr>
      </p:pic>
      <p:pic>
        <p:nvPicPr>
          <p:cNvPr descr="105D54B5-F08D-46E1-A788-40836A94EBCC@Countesthorpe" id="147" name="Google Shape;147;p7"/>
          <p:cNvPicPr preferRelativeResize="0"/>
          <p:nvPr/>
        </p:nvPicPr>
        <p:blipFill rotWithShape="1">
          <a:blip r:embed="rId6">
            <a:alphaModFix/>
          </a:blip>
          <a:srcRect b="0" l="0" r="0" t="0"/>
          <a:stretch/>
        </p:blipFill>
        <p:spPr>
          <a:xfrm>
            <a:off x="9476936" y="-1"/>
            <a:ext cx="2715065" cy="271506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2">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8"/>
          <p:cNvSpPr txBox="1"/>
          <p:nvPr>
            <p:ph type="title"/>
          </p:nvPr>
        </p:nvSpPr>
        <p:spPr>
          <a:xfrm>
            <a:off x="838200" y="365125"/>
            <a:ext cx="9379226"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GB" sz="5000"/>
              <a:t>The impact of these beliefs on Muslims</a:t>
            </a:r>
            <a:endParaRPr b="1" sz="5000"/>
          </a:p>
        </p:txBody>
      </p:sp>
      <p:sp>
        <p:nvSpPr>
          <p:cNvPr id="153" name="Google Shape;153;p8"/>
          <p:cNvSpPr txBox="1"/>
          <p:nvPr>
            <p:ph idx="1" type="body"/>
          </p:nvPr>
        </p:nvSpPr>
        <p:spPr>
          <a:xfrm>
            <a:off x="838200" y="160747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Muslims believe they must show these beliefs in the way they lead their lives. </a:t>
            </a:r>
            <a:endParaRPr/>
          </a:p>
          <a:p>
            <a:pPr indent="-228600" lvl="0" marL="228600" rtl="0" algn="l">
              <a:lnSpc>
                <a:spcPct val="90000"/>
              </a:lnSpc>
              <a:spcBef>
                <a:spcPts val="1000"/>
              </a:spcBef>
              <a:spcAft>
                <a:spcPts val="0"/>
              </a:spcAft>
              <a:buClr>
                <a:schemeClr val="dk1"/>
              </a:buClr>
              <a:buSzPts val="2800"/>
              <a:buChar char="•"/>
            </a:pPr>
            <a:r>
              <a:rPr lang="en-GB"/>
              <a:t>Muhammad (pbuh) is respected as a prophet but should not be worshipped. That would be idolatry (worshipping an idol) which is forbidden in Islam. </a:t>
            </a:r>
            <a:endParaRPr/>
          </a:p>
          <a:p>
            <a:pPr indent="-228600" lvl="0" marL="228600" rtl="0" algn="l">
              <a:lnSpc>
                <a:spcPct val="90000"/>
              </a:lnSpc>
              <a:spcBef>
                <a:spcPts val="1000"/>
              </a:spcBef>
              <a:spcAft>
                <a:spcPts val="0"/>
              </a:spcAft>
              <a:buClr>
                <a:schemeClr val="dk1"/>
              </a:buClr>
              <a:buSzPts val="2800"/>
              <a:buChar char="•"/>
            </a:pPr>
            <a:r>
              <a:rPr lang="en-GB"/>
              <a:t>God is more important than family, money or jobs.</a:t>
            </a:r>
            <a:endParaRPr/>
          </a:p>
          <a:p>
            <a:pPr indent="-228600" lvl="0" marL="228600" rtl="0" algn="l">
              <a:lnSpc>
                <a:spcPct val="90000"/>
              </a:lnSpc>
              <a:spcBef>
                <a:spcPts val="1000"/>
              </a:spcBef>
              <a:spcAft>
                <a:spcPts val="0"/>
              </a:spcAft>
              <a:buClr>
                <a:schemeClr val="dk1"/>
              </a:buClr>
              <a:buSzPts val="2800"/>
              <a:buChar char="•"/>
            </a:pPr>
            <a:r>
              <a:rPr lang="en-GB"/>
              <a:t>Muslims have to accept that even the bad things in life are ‘meant to be’. </a:t>
            </a:r>
            <a:endParaRPr/>
          </a:p>
          <a:p>
            <a:pPr indent="-228600" lvl="0" marL="228600" rtl="0" algn="l">
              <a:lnSpc>
                <a:spcPct val="90000"/>
              </a:lnSpc>
              <a:spcBef>
                <a:spcPts val="1000"/>
              </a:spcBef>
              <a:spcAft>
                <a:spcPts val="0"/>
              </a:spcAft>
              <a:buClr>
                <a:schemeClr val="dk1"/>
              </a:buClr>
              <a:buSzPts val="2800"/>
              <a:buChar char="•"/>
            </a:pPr>
            <a:r>
              <a:rPr lang="en-GB"/>
              <a:t>Muslim means = one who has submitted to God.</a:t>
            </a:r>
            <a:endParaRPr/>
          </a:p>
        </p:txBody>
      </p:sp>
      <p:pic>
        <p:nvPicPr>
          <p:cNvPr descr="C001C745-B9A1-48E1-B259-F35D87F28520@Countesthorpe" id="154" name="Google Shape;154;p8"/>
          <p:cNvPicPr preferRelativeResize="0"/>
          <p:nvPr/>
        </p:nvPicPr>
        <p:blipFill rotWithShape="1">
          <a:blip r:embed="rId3">
            <a:alphaModFix/>
          </a:blip>
          <a:srcRect b="0" l="0" r="0" t="0"/>
          <a:stretch/>
        </p:blipFill>
        <p:spPr>
          <a:xfrm>
            <a:off x="9673883" y="0"/>
            <a:ext cx="2518117" cy="2518117"/>
          </a:xfrm>
          <a:prstGeom prst="rect">
            <a:avLst/>
          </a:prstGeom>
          <a:noFill/>
          <a:ln>
            <a:noFill/>
          </a:ln>
        </p:spPr>
      </p:pic>
      <p:sp>
        <p:nvSpPr>
          <p:cNvPr id="155" name="Google Shape;155;p8"/>
          <p:cNvSpPr txBox="1"/>
          <p:nvPr/>
        </p:nvSpPr>
        <p:spPr>
          <a:xfrm>
            <a:off x="397566" y="5875600"/>
            <a:ext cx="11396868" cy="872600"/>
          </a:xfrm>
          <a:prstGeom prst="rect">
            <a:avLst/>
          </a:prstGeom>
          <a:solidFill>
            <a:srgbClr val="8DA9DB"/>
          </a:solid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3300"/>
              <a:buFont typeface="Calibri"/>
              <a:buNone/>
            </a:pPr>
            <a:r>
              <a:rPr b="1" i="0" lang="en-GB" sz="3300" u="none" cap="none" strike="noStrike">
                <a:solidFill>
                  <a:schemeClr val="dk1"/>
                </a:solidFill>
                <a:latin typeface="Calibri"/>
                <a:ea typeface="Calibri"/>
                <a:cs typeface="Calibri"/>
                <a:sym typeface="Calibri"/>
              </a:rPr>
              <a:t>Task:</a:t>
            </a:r>
            <a:r>
              <a:rPr b="0" i="0" lang="en-GB" sz="3300" u="none" cap="none" strike="noStrike">
                <a:solidFill>
                  <a:schemeClr val="dk1"/>
                </a:solidFill>
                <a:latin typeface="Calibri"/>
                <a:ea typeface="Calibri"/>
                <a:cs typeface="Calibri"/>
                <a:sym typeface="Calibri"/>
              </a:rPr>
              <a:t> How do the beliefs of Muslims impact their lives?          Give examples.</a:t>
            </a:r>
            <a:endParaRPr b="0" i="0" sz="3300" u="none" cap="none" strike="noStrike">
              <a:solidFill>
                <a:schemeClr val="dk1"/>
              </a:solidFill>
              <a:latin typeface="Calibri"/>
              <a:ea typeface="Calibri"/>
              <a:cs typeface="Calibri"/>
              <a:sym typeface="Calibri"/>
            </a:endParaRPr>
          </a:p>
        </p:txBody>
      </p:sp>
      <p:pic>
        <p:nvPicPr>
          <p:cNvPr id="156" name="Google Shape;156;p8"/>
          <p:cNvPicPr preferRelativeResize="0"/>
          <p:nvPr/>
        </p:nvPicPr>
        <p:blipFill rotWithShape="1">
          <a:blip r:embed="rId4">
            <a:alphaModFix/>
          </a:blip>
          <a:srcRect b="0" l="0" r="0" t="0"/>
          <a:stretch/>
        </p:blipFill>
        <p:spPr>
          <a:xfrm>
            <a:off x="9821901" y="5917585"/>
            <a:ext cx="714239" cy="650507"/>
          </a:xfrm>
          <a:prstGeom prst="rect">
            <a:avLst/>
          </a:prstGeom>
          <a:noFill/>
          <a:ln>
            <a:noFill/>
          </a:ln>
        </p:spPr>
      </p:pic>
      <p:pic>
        <p:nvPicPr>
          <p:cNvPr id="157" name="Google Shape;157;p8"/>
          <p:cNvPicPr preferRelativeResize="0"/>
          <p:nvPr/>
        </p:nvPicPr>
        <p:blipFill rotWithShape="1">
          <a:blip r:embed="rId5">
            <a:alphaModFix/>
          </a:blip>
          <a:srcRect b="0" l="0" r="0" t="0"/>
          <a:stretch/>
        </p:blipFill>
        <p:spPr>
          <a:xfrm flipH="1">
            <a:off x="10846499" y="1793876"/>
            <a:ext cx="507300" cy="692252"/>
          </a:xfrm>
          <a:prstGeom prst="rect">
            <a:avLst/>
          </a:prstGeom>
          <a:noFill/>
          <a:ln>
            <a:noFill/>
          </a:ln>
        </p:spPr>
      </p:pic>
      <p:pic>
        <p:nvPicPr>
          <p:cNvPr descr="105D54B5-F08D-46E1-A788-40836A94EBCC@Countesthorpe" id="158" name="Google Shape;158;p8"/>
          <p:cNvPicPr preferRelativeResize="0"/>
          <p:nvPr/>
        </p:nvPicPr>
        <p:blipFill rotWithShape="1">
          <a:blip r:embed="rId6">
            <a:alphaModFix/>
          </a:blip>
          <a:srcRect b="0" l="0" r="0" t="0"/>
          <a:stretch/>
        </p:blipFill>
        <p:spPr>
          <a:xfrm>
            <a:off x="9476936" y="-1"/>
            <a:ext cx="2715065" cy="271506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Explain two beliefs about tawhid (4 marks)</a:t>
            </a:r>
            <a:endParaRPr/>
          </a:p>
        </p:txBody>
      </p:sp>
      <p:sp>
        <p:nvSpPr>
          <p:cNvPr id="164" name="Google Shape;164;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00B050"/>
              </a:buClr>
              <a:buSzPts val="4000"/>
              <a:buNone/>
            </a:pPr>
            <a:r>
              <a:rPr lang="en-GB" sz="4000">
                <a:solidFill>
                  <a:srgbClr val="00B050"/>
                </a:solidFill>
              </a:rPr>
              <a:t>P </a:t>
            </a:r>
            <a:endParaRPr/>
          </a:p>
          <a:p>
            <a:pPr indent="0" lvl="0" marL="0" rtl="0" algn="l">
              <a:lnSpc>
                <a:spcPct val="90000"/>
              </a:lnSpc>
              <a:spcBef>
                <a:spcPts val="1000"/>
              </a:spcBef>
              <a:spcAft>
                <a:spcPts val="0"/>
              </a:spcAft>
              <a:buClr>
                <a:srgbClr val="00B050"/>
              </a:buClr>
              <a:buSzPts val="4000"/>
              <a:buNone/>
            </a:pPr>
            <a:r>
              <a:rPr lang="en-GB" sz="4000">
                <a:solidFill>
                  <a:srgbClr val="00B050"/>
                </a:solidFill>
              </a:rPr>
              <a:t>E</a:t>
            </a:r>
            <a:endParaRPr/>
          </a:p>
          <a:p>
            <a:pPr indent="0" lvl="0" marL="0" rtl="0" algn="l">
              <a:lnSpc>
                <a:spcPct val="90000"/>
              </a:lnSpc>
              <a:spcBef>
                <a:spcPts val="1000"/>
              </a:spcBef>
              <a:spcAft>
                <a:spcPts val="0"/>
              </a:spcAft>
              <a:buClr>
                <a:schemeClr val="dk1"/>
              </a:buClr>
              <a:buSzPts val="4000"/>
              <a:buNone/>
            </a:pPr>
            <a:r>
              <a:t/>
            </a:r>
            <a:endParaRPr sz="4000">
              <a:solidFill>
                <a:srgbClr val="00B050"/>
              </a:solidFill>
            </a:endParaRPr>
          </a:p>
          <a:p>
            <a:pPr indent="0" lvl="0" marL="0" rtl="0" algn="l">
              <a:lnSpc>
                <a:spcPct val="90000"/>
              </a:lnSpc>
              <a:spcBef>
                <a:spcPts val="1000"/>
              </a:spcBef>
              <a:spcAft>
                <a:spcPts val="0"/>
              </a:spcAft>
              <a:buClr>
                <a:srgbClr val="00B050"/>
              </a:buClr>
              <a:buSzPts val="4000"/>
              <a:buNone/>
            </a:pPr>
            <a:r>
              <a:rPr lang="en-GB" sz="4000">
                <a:solidFill>
                  <a:srgbClr val="00B050"/>
                </a:solidFill>
              </a:rPr>
              <a:t>START A NEW PARAGRAPH</a:t>
            </a:r>
            <a:endParaRPr/>
          </a:p>
          <a:p>
            <a:pPr indent="0" lvl="0" marL="0" rtl="0" algn="l">
              <a:lnSpc>
                <a:spcPct val="90000"/>
              </a:lnSpc>
              <a:spcBef>
                <a:spcPts val="1000"/>
              </a:spcBef>
              <a:spcAft>
                <a:spcPts val="0"/>
              </a:spcAft>
              <a:buClr>
                <a:schemeClr val="dk1"/>
              </a:buClr>
              <a:buSzPts val="4000"/>
              <a:buNone/>
            </a:pPr>
            <a:r>
              <a:t/>
            </a:r>
            <a:endParaRPr sz="4000">
              <a:solidFill>
                <a:srgbClr val="00B050"/>
              </a:solidFill>
            </a:endParaRPr>
          </a:p>
          <a:p>
            <a:pPr indent="0" lvl="0" marL="0" rtl="0" algn="l">
              <a:lnSpc>
                <a:spcPct val="90000"/>
              </a:lnSpc>
              <a:spcBef>
                <a:spcPts val="1000"/>
              </a:spcBef>
              <a:spcAft>
                <a:spcPts val="0"/>
              </a:spcAft>
              <a:buClr>
                <a:srgbClr val="00B050"/>
              </a:buClr>
              <a:buSzPts val="4000"/>
              <a:buNone/>
            </a:pPr>
            <a:r>
              <a:rPr lang="en-GB" sz="4000">
                <a:solidFill>
                  <a:srgbClr val="00B050"/>
                </a:solidFill>
              </a:rPr>
              <a:t>P</a:t>
            </a:r>
            <a:endParaRPr/>
          </a:p>
          <a:p>
            <a:pPr indent="0" lvl="0" marL="0" rtl="0" algn="l">
              <a:lnSpc>
                <a:spcPct val="90000"/>
              </a:lnSpc>
              <a:spcBef>
                <a:spcPts val="1000"/>
              </a:spcBef>
              <a:spcAft>
                <a:spcPts val="0"/>
              </a:spcAft>
              <a:buClr>
                <a:srgbClr val="00B050"/>
              </a:buClr>
              <a:buSzPts val="4000"/>
              <a:buNone/>
            </a:pPr>
            <a:r>
              <a:rPr lang="en-GB" sz="4000">
                <a:solidFill>
                  <a:srgbClr val="00B050"/>
                </a:solidFill>
              </a:rPr>
              <a:t>E</a:t>
            </a:r>
            <a:endParaRPr sz="4000">
              <a:solidFill>
                <a:srgbClr val="00B050"/>
              </a:solidFill>
            </a:endParaRPr>
          </a:p>
        </p:txBody>
      </p:sp>
      <p:pic>
        <p:nvPicPr>
          <p:cNvPr id="165" name="Google Shape;165;p9"/>
          <p:cNvPicPr preferRelativeResize="0"/>
          <p:nvPr/>
        </p:nvPicPr>
        <p:blipFill rotWithShape="1">
          <a:blip r:embed="rId3">
            <a:alphaModFix/>
          </a:blip>
          <a:srcRect b="0" l="0" r="0" t="0"/>
          <a:stretch/>
        </p:blipFill>
        <p:spPr>
          <a:xfrm>
            <a:off x="10071651" y="-1"/>
            <a:ext cx="2120349" cy="212034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1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1" name="Google Shape;171;p10"/>
          <p:cNvSpPr txBox="1"/>
          <p:nvPr>
            <p:ph type="title"/>
          </p:nvPr>
        </p:nvSpPr>
        <p:spPr>
          <a:xfrm>
            <a:off x="838200" y="872197"/>
            <a:ext cx="9290538" cy="8184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5000"/>
              <a:buFont typeface="Calibri"/>
              <a:buNone/>
            </a:pPr>
            <a:r>
              <a:rPr lang="en-GB" sz="5000"/>
              <a:t>Create a retrieval quiz on your new key terms for Islam</a:t>
            </a:r>
            <a:br>
              <a:rPr lang="en-GB" sz="5000"/>
            </a:br>
            <a:endParaRPr sz="5000"/>
          </a:p>
        </p:txBody>
      </p:sp>
      <p:pic>
        <p:nvPicPr>
          <p:cNvPr descr="See the source image" id="172" name="Google Shape;172;p10"/>
          <p:cNvPicPr preferRelativeResize="0"/>
          <p:nvPr>
            <p:ph idx="1" type="body"/>
          </p:nvPr>
        </p:nvPicPr>
        <p:blipFill rotWithShape="1">
          <a:blip r:embed="rId3">
            <a:alphaModFix/>
          </a:blip>
          <a:srcRect b="12989" l="0" r="-1" t="19276"/>
          <a:stretch/>
        </p:blipFill>
        <p:spPr>
          <a:xfrm>
            <a:off x="838200" y="1845426"/>
            <a:ext cx="10512547" cy="4450303"/>
          </a:xfrm>
          <a:prstGeom prst="rect">
            <a:avLst/>
          </a:prstGeom>
          <a:noFill/>
          <a:ln>
            <a:noFill/>
          </a:ln>
        </p:spPr>
      </p:pic>
      <p:pic>
        <p:nvPicPr>
          <p:cNvPr id="173" name="Google Shape;173;p10"/>
          <p:cNvPicPr preferRelativeResize="0"/>
          <p:nvPr/>
        </p:nvPicPr>
        <p:blipFill rotWithShape="1">
          <a:blip r:embed="rId4">
            <a:alphaModFix/>
          </a:blip>
          <a:srcRect b="0" l="0" r="0" t="0"/>
          <a:stretch/>
        </p:blipFill>
        <p:spPr>
          <a:xfrm>
            <a:off x="9687951" y="-1"/>
            <a:ext cx="2504049" cy="250404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2020-12-28T12:22:17Z</dcterms:created>
  <dc:creator>Mrs A. McKenzie</dc:creator>
</cp:coreProperties>
</file>