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9144000"/>
  <p:notesSz cx="6858000" cy="9144000"/>
  <p:embeddedFontLst>
    <p:embeddedFont>
      <p:font typeface="Overlock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3" roundtripDataSignature="AMtx7mhIVAh5a5REtwBz3lHXrLe47obA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285E7C6-1A88-4A06-9FD9-C6C357CB0F30}">
  <a:tblStyle styleId="{D285E7C6-1A88-4A06-9FD9-C6C357CB0F30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verlock-bold.fntdata"/><Relationship Id="rId11" Type="http://schemas.openxmlformats.org/officeDocument/2006/relationships/slide" Target="slides/slide6.xml"/><Relationship Id="rId22" Type="http://schemas.openxmlformats.org/officeDocument/2006/relationships/font" Target="fonts/Overlock-boldItalic.fntdata"/><Relationship Id="rId10" Type="http://schemas.openxmlformats.org/officeDocument/2006/relationships/slide" Target="slides/slide5.xml"/><Relationship Id="rId21" Type="http://schemas.openxmlformats.org/officeDocument/2006/relationships/font" Target="fonts/Overlock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Overlock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" name="Google Shape;168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https://www.youtube.com/watch?v=osfQg4yKtq8 – Parable of the good Samaritan</a:t>
            </a:r>
            <a:endParaRPr/>
          </a:p>
        </p:txBody>
      </p:sp>
      <p:sp>
        <p:nvSpPr>
          <p:cNvPr id="181" name="Google Shape;181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" name="Google Shape;188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6" name="Google Shape;206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https://www.youtube.com/watch?v=F0I-hWVVjZE – Who are Christian Aid?</a:t>
            </a:r>
            <a:endParaRPr/>
          </a:p>
        </p:txBody>
      </p:sp>
      <p:sp>
        <p:nvSpPr>
          <p:cNvPr id="207" name="Google Shape;207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6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6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1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7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7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1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8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8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18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1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9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9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1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0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0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0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0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0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2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3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3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23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2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4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4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4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2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5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6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6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5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5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hyperlink" Target="https://www.youtube.com/watch?v=mSiwsk1pVBI" TargetMode="External"/><Relationship Id="rId5" Type="http://schemas.openxmlformats.org/officeDocument/2006/relationships/hyperlink" Target="https://www.youtube.com/watch?v=RBQ-IoHfimQ&amp;feature=youtu.be&amp;safe=true" TargetMode="External"/><Relationship Id="rId6" Type="http://schemas.openxmlformats.org/officeDocument/2006/relationships/hyperlink" Target="https://www.youtube.com/watch?v=RBQ-IoHfimQ&amp;feature=youtu.be&amp;safe=true" TargetMode="External"/><Relationship Id="rId7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13.jpg"/><Relationship Id="rId9" Type="http://schemas.openxmlformats.org/officeDocument/2006/relationships/image" Target="../media/image10.jpg"/><Relationship Id="rId5" Type="http://schemas.openxmlformats.org/officeDocument/2006/relationships/image" Target="../media/image7.jpg"/><Relationship Id="rId6" Type="http://schemas.openxmlformats.org/officeDocument/2006/relationships/image" Target="../media/image11.png"/><Relationship Id="rId7" Type="http://schemas.openxmlformats.org/officeDocument/2006/relationships/image" Target="../media/image9.jpg"/><Relationship Id="rId8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Relationship Id="rId4" Type="http://schemas.openxmlformats.org/officeDocument/2006/relationships/image" Target="../media/image13.jpg"/><Relationship Id="rId9" Type="http://schemas.openxmlformats.org/officeDocument/2006/relationships/image" Target="../media/image10.jpg"/><Relationship Id="rId5" Type="http://schemas.openxmlformats.org/officeDocument/2006/relationships/image" Target="../media/image7.jpg"/><Relationship Id="rId6" Type="http://schemas.openxmlformats.org/officeDocument/2006/relationships/image" Target="../media/image11.png"/><Relationship Id="rId7" Type="http://schemas.openxmlformats.org/officeDocument/2006/relationships/image" Target="../media/image9.jpg"/><Relationship Id="rId8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27.jpg"/><Relationship Id="rId5" Type="http://schemas.openxmlformats.org/officeDocument/2006/relationships/image" Target="../media/image21.png"/><Relationship Id="rId6" Type="http://schemas.openxmlformats.org/officeDocument/2006/relationships/image" Target="../media/image2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hyperlink" Target="https://www.youtube.com/watch?v=slyevQ1LW7A" TargetMode="External"/><Relationship Id="rId5" Type="http://schemas.openxmlformats.org/officeDocument/2006/relationships/image" Target="../media/image2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22.gif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5.jpg"/><Relationship Id="rId4" Type="http://schemas.openxmlformats.org/officeDocument/2006/relationships/hyperlink" Target="https://www.youtube.com/watch?v=o_P9huLYmS0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hyperlink" Target="https://www.youtube.com/watch?v=F0I-hWVVjZE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869784" y="504314"/>
            <a:ext cx="7566992" cy="689114"/>
          </a:xfrm>
          <a:prstGeom prst="rect">
            <a:avLst/>
          </a:prstGeom>
          <a:solidFill>
            <a:srgbClr val="CC0000">
              <a:alpha val="74901"/>
            </a:srgbClr>
          </a:solidFill>
          <a:ln cap="flat" cmpd="sng" w="571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TITLE: </a:t>
            </a:r>
            <a:r>
              <a:rPr b="1" i="0" lang="en-GB" sz="4000" u="sng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Victims of War</a:t>
            </a:r>
            <a:endParaRPr/>
          </a:p>
        </p:txBody>
      </p:sp>
      <p:sp>
        <p:nvSpPr>
          <p:cNvPr id="89" name="Google Shape;89;p1"/>
          <p:cNvSpPr txBox="1"/>
          <p:nvPr>
            <p:ph idx="10" type="dt"/>
          </p:nvPr>
        </p:nvSpPr>
        <p:spPr>
          <a:xfrm>
            <a:off x="4895850" y="5591"/>
            <a:ext cx="4248150" cy="365125"/>
          </a:xfrm>
          <a:prstGeom prst="rect">
            <a:avLst/>
          </a:prstGeom>
          <a:solidFill>
            <a:srgbClr val="CC0000">
              <a:alpha val="74901"/>
            </a:srgbClr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lt1"/>
                </a:solidFill>
              </a:rPr>
              <a:t>Friday, 14 October 2022</a:t>
            </a:r>
            <a:endParaRPr b="1" sz="2400">
              <a:solidFill>
                <a:schemeClr val="lt1"/>
              </a:solidFill>
            </a:endParaRPr>
          </a:p>
        </p:txBody>
      </p:sp>
      <p:graphicFrame>
        <p:nvGraphicFramePr>
          <p:cNvPr id="90" name="Google Shape;90;p1"/>
          <p:cNvGraphicFramePr/>
          <p:nvPr/>
        </p:nvGraphicFramePr>
        <p:xfrm>
          <a:off x="202025" y="14528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{D285E7C6-1A88-4A06-9FD9-C6C357CB0F30}</a:tableStyleId>
              </a:tblPr>
              <a:tblGrid>
                <a:gridCol w="2925000"/>
                <a:gridCol w="2925000"/>
                <a:gridCol w="2925000"/>
              </a:tblGrid>
              <a:tr h="1714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Explain what “Be fruitful and multiply” means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2 reasons marriages end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Explain what procreation &amp; cohabitation means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</a:tr>
              <a:tr h="1714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2 forms of contraception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Explain an advantage of using nuclear weapons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2 reasons why people get married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</a:tr>
              <a:tr h="1776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Explain a disadvantage of using nuclear weapons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600"/>
                        <a:buFont typeface="Calibri"/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Explain what “your body is a temple of the holy spirit” means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the structure 5 mark GCSE Q’s?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/>
          <p:nvPr/>
        </p:nvSpPr>
        <p:spPr>
          <a:xfrm>
            <a:off x="54575" y="247814"/>
            <a:ext cx="9034850" cy="1411697"/>
          </a:xfrm>
          <a:prstGeom prst="roundRect">
            <a:avLst>
              <a:gd fmla="val 0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3200" u="sng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LEARNING OBJECTIVE:</a:t>
            </a:r>
            <a:r>
              <a:rPr b="1" i="0" lang="en-GB" sz="32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lang="en-GB" sz="32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Understand what can be done to help victims of war</a:t>
            </a:r>
            <a:endParaRPr/>
          </a:p>
        </p:txBody>
      </p:sp>
      <p:sp>
        <p:nvSpPr>
          <p:cNvPr id="96" name="Google Shape;96;p2"/>
          <p:cNvSpPr/>
          <p:nvPr/>
        </p:nvSpPr>
        <p:spPr>
          <a:xfrm>
            <a:off x="3352002" y="2127342"/>
            <a:ext cx="2428629" cy="3559655"/>
          </a:xfrm>
          <a:prstGeom prst="roundRect">
            <a:avLst>
              <a:gd fmla="val 0" name="adj"/>
            </a:avLst>
          </a:prstGeom>
          <a:solidFill>
            <a:schemeClr val="lt1"/>
          </a:solidFill>
          <a:ln cap="flat" cmpd="sng" w="12700">
            <a:solidFill>
              <a:schemeClr val="accent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 CAN </a:t>
            </a:r>
            <a:r>
              <a:rPr b="1" i="0" lang="en-GB" sz="3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explain </a:t>
            </a:r>
            <a:r>
              <a:rPr b="0" i="1" lang="en-GB" sz="3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work of people who help victims of war </a:t>
            </a:r>
            <a:r>
              <a:rPr b="0" i="1" lang="en-GB" sz="3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(Grade 6/7)</a:t>
            </a:r>
            <a:endParaRPr/>
          </a:p>
        </p:txBody>
      </p:sp>
      <p:sp>
        <p:nvSpPr>
          <p:cNvPr id="97" name="Google Shape;97;p2"/>
          <p:cNvSpPr/>
          <p:nvPr/>
        </p:nvSpPr>
        <p:spPr>
          <a:xfrm>
            <a:off x="6660796" y="2122647"/>
            <a:ext cx="2428629" cy="3584592"/>
          </a:xfrm>
          <a:prstGeom prst="roundRect">
            <a:avLst>
              <a:gd fmla="val 0" name="adj"/>
            </a:avLst>
          </a:prstGeom>
          <a:solidFill>
            <a:schemeClr val="lt1"/>
          </a:solidFill>
          <a:ln cap="flat" cmpd="sng" w="127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 CAN </a:t>
            </a:r>
            <a:r>
              <a:rPr b="1" i="0" lang="en-GB" sz="3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support </a:t>
            </a:r>
            <a:r>
              <a:rPr b="0" i="1" lang="en-GB" sz="3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Christian views on why we should help victims of war </a:t>
            </a:r>
            <a:r>
              <a:rPr b="0" i="1" lang="en-GB" sz="3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(Grade 8/9)</a:t>
            </a:r>
            <a:endParaRPr/>
          </a:p>
        </p:txBody>
      </p:sp>
      <p:sp>
        <p:nvSpPr>
          <p:cNvPr id="98" name="Google Shape;98;p2"/>
          <p:cNvSpPr/>
          <p:nvPr/>
        </p:nvSpPr>
        <p:spPr>
          <a:xfrm>
            <a:off x="102872" y="2122647"/>
            <a:ext cx="2428629" cy="3564350"/>
          </a:xfrm>
          <a:prstGeom prst="roundRect">
            <a:avLst>
              <a:gd fmla="val 0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 CAN </a:t>
            </a:r>
            <a:r>
              <a:rPr b="1" i="0" lang="en-GB" sz="3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discuss </a:t>
            </a:r>
            <a:r>
              <a:rPr b="0" i="1" lang="en-GB" sz="3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issues concerning victims of war</a:t>
            </a:r>
            <a:r>
              <a:rPr b="1" i="0" lang="en-GB" sz="3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1" lang="en-GB" sz="3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(Grade 4/5)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35000"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"/>
          <p:cNvSpPr/>
          <p:nvPr/>
        </p:nvSpPr>
        <p:spPr>
          <a:xfrm>
            <a:off x="616226" y="159028"/>
            <a:ext cx="7911548" cy="795130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alibri"/>
              <a:buNone/>
            </a:pPr>
            <a:r>
              <a:rPr b="1" i="0" lang="en-GB" sz="3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KEYWORDS – copy definition into book</a:t>
            </a:r>
            <a:endParaRPr/>
          </a:p>
        </p:txBody>
      </p:sp>
      <p:sp>
        <p:nvSpPr>
          <p:cNvPr id="104" name="Google Shape;104;p4"/>
          <p:cNvSpPr/>
          <p:nvPr/>
        </p:nvSpPr>
        <p:spPr>
          <a:xfrm>
            <a:off x="974035" y="2522328"/>
            <a:ext cx="7394713" cy="3320501"/>
          </a:xfrm>
          <a:prstGeom prst="rect">
            <a:avLst/>
          </a:prstGeom>
          <a:solidFill>
            <a:srgbClr val="CC0000"/>
          </a:solidFill>
          <a:ln cap="flat" cmpd="sng" w="571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i="0" lang="en-GB" sz="4000" u="sng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VICTIM OF WAR: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</a:pPr>
            <a:r>
              <a:t/>
            </a:r>
            <a:endParaRPr b="1" i="0" sz="4000" u="sng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</a:pPr>
            <a:r>
              <a:t/>
            </a:r>
            <a:endParaRPr b="1" i="0" sz="4000" u="sng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2765" y="1015171"/>
            <a:ext cx="2782957" cy="185530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4"/>
          <p:cNvSpPr/>
          <p:nvPr/>
        </p:nvSpPr>
        <p:spPr>
          <a:xfrm>
            <a:off x="974035" y="3192395"/>
            <a:ext cx="6167120" cy="7951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Suffering because of armed conflict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35000"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/>
          <p:nvPr/>
        </p:nvSpPr>
        <p:spPr>
          <a:xfrm>
            <a:off x="940904" y="159028"/>
            <a:ext cx="7262192" cy="795130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is a victim of war?</a:t>
            </a:r>
            <a:endParaRPr/>
          </a:p>
        </p:txBody>
      </p:sp>
      <p:sp>
        <p:nvSpPr>
          <p:cNvPr id="112" name="Google Shape;112;p5"/>
          <p:cNvSpPr/>
          <p:nvPr/>
        </p:nvSpPr>
        <p:spPr>
          <a:xfrm>
            <a:off x="385969" y="1249498"/>
            <a:ext cx="8372061" cy="6124754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Watch the clip together – sensitive content alert!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https://www.youtube.com/watch?v=mSiwsk1pVBI</a:t>
            </a:r>
            <a:r>
              <a:rPr b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hlinkClick r:id="rId5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https://www.youtube.com/watch?v=RBQ-IoHfimQ&amp;feature=youtu.be&amp;safe=true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Save the Children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TASK: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2 key points about what a victim of war is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3" name="Google Shape;113;p5"/>
          <p:cNvGrpSpPr/>
          <p:nvPr/>
        </p:nvGrpSpPr>
        <p:grpSpPr>
          <a:xfrm>
            <a:off x="135105" y="5728102"/>
            <a:ext cx="8342974" cy="1066015"/>
            <a:chOff x="4143681" y="2809085"/>
            <a:chExt cx="8104393" cy="1202658"/>
          </a:xfrm>
        </p:grpSpPr>
        <p:grpSp>
          <p:nvGrpSpPr>
            <p:cNvPr id="114" name="Google Shape;114;p5"/>
            <p:cNvGrpSpPr/>
            <p:nvPr/>
          </p:nvGrpSpPr>
          <p:grpSpPr>
            <a:xfrm>
              <a:off x="4143681" y="2809085"/>
              <a:ext cx="8104393" cy="1202658"/>
              <a:chOff x="2018650" y="4788579"/>
              <a:chExt cx="7098578" cy="1190218"/>
            </a:xfrm>
          </p:grpSpPr>
          <p:sp>
            <p:nvSpPr>
              <p:cNvPr id="115" name="Google Shape;115;p5"/>
              <p:cNvSpPr/>
              <p:nvPr/>
            </p:nvSpPr>
            <p:spPr>
              <a:xfrm>
                <a:off x="2411759" y="4788579"/>
                <a:ext cx="6705469" cy="1162870"/>
              </a:xfrm>
              <a:prstGeom prst="rect">
                <a:avLst/>
              </a:prstGeom>
              <a:solidFill>
                <a:srgbClr val="FFFF00"/>
              </a:solidFill>
              <a:ln cap="flat" cmpd="sng" w="57150">
                <a:solidFill>
                  <a:srgbClr val="FF0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descr="bright spark" id="116" name="Google Shape;116;p5"/>
              <p:cNvPicPr preferRelativeResize="0"/>
              <p:nvPr/>
            </p:nvPicPr>
            <p:blipFill rotWithShape="1">
              <a:blip r:embed="rId7">
                <a:alphaModFix/>
              </a:blip>
              <a:srcRect b="5709" l="22662" r="21495" t="5037"/>
              <a:stretch/>
            </p:blipFill>
            <p:spPr>
              <a:xfrm>
                <a:off x="2612756" y="4858781"/>
                <a:ext cx="531366" cy="73756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17" name="Google Shape;117;p5"/>
              <p:cNvSpPr txBox="1"/>
              <p:nvPr/>
            </p:nvSpPr>
            <p:spPr>
              <a:xfrm>
                <a:off x="2018650" y="5568779"/>
                <a:ext cx="1748577" cy="4100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60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Bright Spark</a:t>
                </a:r>
                <a:endParaRPr/>
              </a:p>
            </p:txBody>
          </p:sp>
        </p:grpSp>
        <p:sp>
          <p:nvSpPr>
            <p:cNvPr id="118" name="Google Shape;118;p5"/>
            <p:cNvSpPr txBox="1"/>
            <p:nvPr/>
          </p:nvSpPr>
          <p:spPr>
            <a:xfrm>
              <a:off x="5658100" y="2983725"/>
              <a:ext cx="6538482" cy="79862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Watch this clip and make notes – how does it make you feel?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How could we help? Should we help? Explain your answers.</a:t>
              </a: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"/>
          <p:cNvSpPr/>
          <p:nvPr/>
        </p:nvSpPr>
        <p:spPr>
          <a:xfrm>
            <a:off x="159025" y="106019"/>
            <a:ext cx="8878957" cy="795130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STARTER:</a:t>
            </a:r>
            <a:r>
              <a:rPr b="1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List all the ways religious &amp; non-religious people can help victims of war</a:t>
            </a:r>
            <a:endParaRPr/>
          </a:p>
        </p:txBody>
      </p:sp>
      <p:pic>
        <p:nvPicPr>
          <p:cNvPr descr="Image result for food relief packages" id="124" name="Google Shape;12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27601" y="1099825"/>
            <a:ext cx="3048000" cy="202482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clothing relief" id="125" name="Google Shape;125;p6"/>
          <p:cNvPicPr preferRelativeResize="0"/>
          <p:nvPr/>
        </p:nvPicPr>
        <p:blipFill rotWithShape="1">
          <a:blip r:embed="rId4">
            <a:alphaModFix/>
          </a:blip>
          <a:srcRect b="8656" l="6312" r="3809" t="7198"/>
          <a:stretch/>
        </p:blipFill>
        <p:spPr>
          <a:xfrm>
            <a:off x="159025" y="1088281"/>
            <a:ext cx="3260678" cy="2039186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money" id="126" name="Google Shape;126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29562" y="5314151"/>
            <a:ext cx="1608420" cy="143783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medical supplies" id="127" name="Google Shape;127;p6"/>
          <p:cNvPicPr preferRelativeResize="0"/>
          <p:nvPr/>
        </p:nvPicPr>
        <p:blipFill rotWithShape="1">
          <a:blip r:embed="rId6">
            <a:alphaModFix/>
          </a:blip>
          <a:srcRect b="9860" l="28099" r="23436" t="10556"/>
          <a:stretch/>
        </p:blipFill>
        <p:spPr>
          <a:xfrm>
            <a:off x="14192" y="3688575"/>
            <a:ext cx="1986890" cy="2039185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education africa" id="128" name="Google Shape;128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584125" y="4015767"/>
            <a:ext cx="2514986" cy="1667545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water wells" id="129" name="Google Shape;129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225239" y="1086709"/>
            <a:ext cx="1454935" cy="239457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home building in ledc" id="130" name="Google Shape;130;p6"/>
          <p:cNvPicPr preferRelativeResize="0"/>
          <p:nvPr/>
        </p:nvPicPr>
        <p:blipFill rotWithShape="1">
          <a:blip r:embed="rId9">
            <a:alphaModFix/>
          </a:blip>
          <a:srcRect b="0" l="28889" r="7333" t="0"/>
          <a:stretch/>
        </p:blipFill>
        <p:spPr>
          <a:xfrm>
            <a:off x="5682155" y="3931802"/>
            <a:ext cx="1986891" cy="175151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31" name="Google Shape;131;p6"/>
          <p:cNvSpPr/>
          <p:nvPr/>
        </p:nvSpPr>
        <p:spPr>
          <a:xfrm>
            <a:off x="907073" y="2937907"/>
            <a:ext cx="1635529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Clothing</a:t>
            </a:r>
            <a:endParaRPr/>
          </a:p>
        </p:txBody>
      </p:sp>
      <p:sp>
        <p:nvSpPr>
          <p:cNvPr id="132" name="Google Shape;132;p6"/>
          <p:cNvSpPr/>
          <p:nvPr/>
        </p:nvSpPr>
        <p:spPr>
          <a:xfrm>
            <a:off x="4281346" y="2937907"/>
            <a:ext cx="1635529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Food</a:t>
            </a:r>
            <a:endParaRPr/>
          </a:p>
        </p:txBody>
      </p:sp>
      <p:sp>
        <p:nvSpPr>
          <p:cNvPr id="133" name="Google Shape;133;p6"/>
          <p:cNvSpPr/>
          <p:nvPr/>
        </p:nvSpPr>
        <p:spPr>
          <a:xfrm>
            <a:off x="7048005" y="2937907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 wells</a:t>
            </a:r>
            <a:endParaRPr/>
          </a:p>
        </p:txBody>
      </p:sp>
      <p:sp>
        <p:nvSpPr>
          <p:cNvPr id="134" name="Google Shape;134;p6"/>
          <p:cNvSpPr/>
          <p:nvPr/>
        </p:nvSpPr>
        <p:spPr>
          <a:xfrm>
            <a:off x="102936" y="5683312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Medical aid</a:t>
            </a:r>
            <a:endParaRPr/>
          </a:p>
        </p:txBody>
      </p:sp>
      <p:sp>
        <p:nvSpPr>
          <p:cNvPr id="135" name="Google Shape;135;p6"/>
          <p:cNvSpPr/>
          <p:nvPr/>
        </p:nvSpPr>
        <p:spPr>
          <a:xfrm>
            <a:off x="2950292" y="5683312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Education </a:t>
            </a:r>
            <a:endParaRPr/>
          </a:p>
        </p:txBody>
      </p:sp>
      <p:sp>
        <p:nvSpPr>
          <p:cNvPr id="136" name="Google Shape;136;p6"/>
          <p:cNvSpPr/>
          <p:nvPr/>
        </p:nvSpPr>
        <p:spPr>
          <a:xfrm>
            <a:off x="5770899" y="5663412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Housing</a:t>
            </a:r>
            <a:endParaRPr/>
          </a:p>
        </p:txBody>
      </p:sp>
      <p:sp>
        <p:nvSpPr>
          <p:cNvPr id="137" name="Google Shape;137;p6"/>
          <p:cNvSpPr/>
          <p:nvPr/>
        </p:nvSpPr>
        <p:spPr>
          <a:xfrm>
            <a:off x="7334598" y="6332036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Money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35000"/>
          </a:blip>
          <a:stretch>
            <a:fillRect/>
          </a:stretch>
        </a:blip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"/>
          <p:cNvSpPr/>
          <p:nvPr/>
        </p:nvSpPr>
        <p:spPr>
          <a:xfrm>
            <a:off x="616226" y="159028"/>
            <a:ext cx="7911548" cy="795130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KEYWORDS – copy definition into book</a:t>
            </a:r>
            <a:endParaRPr/>
          </a:p>
        </p:txBody>
      </p:sp>
      <p:sp>
        <p:nvSpPr>
          <p:cNvPr id="143" name="Google Shape;143;p7"/>
          <p:cNvSpPr/>
          <p:nvPr/>
        </p:nvSpPr>
        <p:spPr>
          <a:xfrm>
            <a:off x="974035" y="2522328"/>
            <a:ext cx="7394713" cy="3320501"/>
          </a:xfrm>
          <a:prstGeom prst="rect">
            <a:avLst/>
          </a:prstGeom>
          <a:solidFill>
            <a:srgbClr val="CC0000"/>
          </a:solidFill>
          <a:ln cap="flat" cmpd="sng" w="5715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0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Short-term aid: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 u="sng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 u="sng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0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Long-term aid:</a:t>
            </a:r>
            <a:endParaRPr/>
          </a:p>
        </p:txBody>
      </p:sp>
      <p:pic>
        <p:nvPicPr>
          <p:cNvPr id="144" name="Google Shape;144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2765" y="1015171"/>
            <a:ext cx="2782957" cy="185530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7"/>
          <p:cNvSpPr/>
          <p:nvPr/>
        </p:nvSpPr>
        <p:spPr>
          <a:xfrm>
            <a:off x="4267200" y="2700130"/>
            <a:ext cx="4876800" cy="7951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Immediate relief in emergencies</a:t>
            </a:r>
            <a:endParaRPr/>
          </a:p>
        </p:txBody>
      </p:sp>
      <p:sp>
        <p:nvSpPr>
          <p:cNvPr id="146" name="Google Shape;146;p7"/>
          <p:cNvSpPr/>
          <p:nvPr/>
        </p:nvSpPr>
        <p:spPr>
          <a:xfrm>
            <a:off x="4128052" y="4557091"/>
            <a:ext cx="4876800" cy="7951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Improves quality of life overtime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"/>
          <p:cNvSpPr/>
          <p:nvPr/>
        </p:nvSpPr>
        <p:spPr>
          <a:xfrm>
            <a:off x="159025" y="106019"/>
            <a:ext cx="8878957" cy="795130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alibri"/>
              <a:buNone/>
            </a:pPr>
            <a:r>
              <a:rPr b="1" i="0" lang="en-GB" sz="3600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SHORT TERM Vs. LONG TERM AID</a:t>
            </a:r>
            <a:endParaRPr/>
          </a:p>
        </p:txBody>
      </p:sp>
      <p:pic>
        <p:nvPicPr>
          <p:cNvPr descr="Image result for food relief packages" id="152" name="Google Shape;152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27601" y="1099825"/>
            <a:ext cx="3048000" cy="202482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clothing relief" id="153" name="Google Shape;153;p8"/>
          <p:cNvPicPr preferRelativeResize="0"/>
          <p:nvPr/>
        </p:nvPicPr>
        <p:blipFill rotWithShape="1">
          <a:blip r:embed="rId4">
            <a:alphaModFix/>
          </a:blip>
          <a:srcRect b="8656" l="6312" r="3809" t="7198"/>
          <a:stretch/>
        </p:blipFill>
        <p:spPr>
          <a:xfrm>
            <a:off x="159025" y="1088281"/>
            <a:ext cx="3260678" cy="2039186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money" id="154" name="Google Shape;154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29562" y="5314151"/>
            <a:ext cx="1608420" cy="143783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medical supplies" id="155" name="Google Shape;155;p8"/>
          <p:cNvPicPr preferRelativeResize="0"/>
          <p:nvPr/>
        </p:nvPicPr>
        <p:blipFill rotWithShape="1">
          <a:blip r:embed="rId6">
            <a:alphaModFix/>
          </a:blip>
          <a:srcRect b="9860" l="28099" r="23436" t="10556"/>
          <a:stretch/>
        </p:blipFill>
        <p:spPr>
          <a:xfrm>
            <a:off x="14192" y="3688575"/>
            <a:ext cx="1986890" cy="2039185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education africa" id="156" name="Google Shape;156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584125" y="4015767"/>
            <a:ext cx="2514986" cy="1667545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water wells" id="157" name="Google Shape;157;p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225239" y="1086709"/>
            <a:ext cx="1454935" cy="239457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home building in ledc" id="158" name="Google Shape;158;p8"/>
          <p:cNvPicPr preferRelativeResize="0"/>
          <p:nvPr/>
        </p:nvPicPr>
        <p:blipFill rotWithShape="1">
          <a:blip r:embed="rId9">
            <a:alphaModFix/>
          </a:blip>
          <a:srcRect b="0" l="28889" r="7333" t="0"/>
          <a:stretch/>
        </p:blipFill>
        <p:spPr>
          <a:xfrm>
            <a:off x="5682155" y="3931802"/>
            <a:ext cx="1986891" cy="175151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59" name="Google Shape;159;p8"/>
          <p:cNvSpPr/>
          <p:nvPr/>
        </p:nvSpPr>
        <p:spPr>
          <a:xfrm>
            <a:off x="907073" y="2937907"/>
            <a:ext cx="1635529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Short-term</a:t>
            </a:r>
            <a:endParaRPr/>
          </a:p>
        </p:txBody>
      </p:sp>
      <p:sp>
        <p:nvSpPr>
          <p:cNvPr id="160" name="Google Shape;160;p8"/>
          <p:cNvSpPr/>
          <p:nvPr/>
        </p:nvSpPr>
        <p:spPr>
          <a:xfrm>
            <a:off x="4281346" y="2937907"/>
            <a:ext cx="1635529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Short-term</a:t>
            </a:r>
            <a:endParaRPr/>
          </a:p>
        </p:txBody>
      </p:sp>
      <p:sp>
        <p:nvSpPr>
          <p:cNvPr id="161" name="Google Shape;161;p8"/>
          <p:cNvSpPr/>
          <p:nvPr/>
        </p:nvSpPr>
        <p:spPr>
          <a:xfrm>
            <a:off x="7048005" y="2937907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Long-term</a:t>
            </a:r>
            <a:endParaRPr/>
          </a:p>
        </p:txBody>
      </p:sp>
      <p:sp>
        <p:nvSpPr>
          <p:cNvPr id="162" name="Google Shape;162;p8"/>
          <p:cNvSpPr/>
          <p:nvPr/>
        </p:nvSpPr>
        <p:spPr>
          <a:xfrm>
            <a:off x="102936" y="5683312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Short-term</a:t>
            </a:r>
            <a:endParaRPr/>
          </a:p>
        </p:txBody>
      </p:sp>
      <p:sp>
        <p:nvSpPr>
          <p:cNvPr id="163" name="Google Shape;163;p8"/>
          <p:cNvSpPr/>
          <p:nvPr/>
        </p:nvSpPr>
        <p:spPr>
          <a:xfrm>
            <a:off x="2950292" y="5683312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Long-term</a:t>
            </a:r>
            <a:endParaRPr/>
          </a:p>
        </p:txBody>
      </p:sp>
      <p:sp>
        <p:nvSpPr>
          <p:cNvPr id="164" name="Google Shape;164;p8"/>
          <p:cNvSpPr/>
          <p:nvPr/>
        </p:nvSpPr>
        <p:spPr>
          <a:xfrm>
            <a:off x="5770899" y="5663412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Long-term</a:t>
            </a:r>
            <a:endParaRPr/>
          </a:p>
        </p:txBody>
      </p:sp>
      <p:sp>
        <p:nvSpPr>
          <p:cNvPr id="165" name="Google Shape;165;p8"/>
          <p:cNvSpPr/>
          <p:nvPr/>
        </p:nvSpPr>
        <p:spPr>
          <a:xfrm>
            <a:off x="7334598" y="6332036"/>
            <a:ext cx="1809402" cy="491886"/>
          </a:xfrm>
          <a:prstGeom prst="rect">
            <a:avLst/>
          </a:prstGeom>
          <a:solidFill>
            <a:srgbClr val="FFFF00"/>
          </a:solidFill>
          <a:ln cap="flat" cmpd="sng" w="1270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BOTH!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10000"/>
          </a:blip>
          <a:stretch>
            <a:fillRect/>
          </a:stretch>
        </a:blip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9"/>
          <p:cNvSpPr/>
          <p:nvPr/>
        </p:nvSpPr>
        <p:spPr>
          <a:xfrm>
            <a:off x="1633856" y="230845"/>
            <a:ext cx="5876288" cy="757213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b="1" i="0" lang="en-GB" sz="5400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Pictionary</a:t>
            </a:r>
            <a:endParaRPr/>
          </a:p>
        </p:txBody>
      </p:sp>
      <p:sp>
        <p:nvSpPr>
          <p:cNvPr id="172" name="Google Shape;172;p9"/>
          <p:cNvSpPr txBox="1"/>
          <p:nvPr/>
        </p:nvSpPr>
        <p:spPr>
          <a:xfrm>
            <a:off x="261256" y="5608684"/>
            <a:ext cx="8621486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“love thy neighbour”</a:t>
            </a:r>
            <a:endParaRPr/>
          </a:p>
        </p:txBody>
      </p:sp>
      <p:pic>
        <p:nvPicPr>
          <p:cNvPr descr="Image result for love" id="173" name="Google Shape;173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269671"/>
            <a:ext cx="3048000" cy="205740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thigh clipart" id="174" name="Google Shape;174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92895" y="2410164"/>
            <a:ext cx="2358208" cy="1776413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Image result for neighbour" id="175" name="Google Shape;175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096000" y="2188028"/>
            <a:ext cx="3048000" cy="205740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76" name="Google Shape;176;p9"/>
          <p:cNvSpPr/>
          <p:nvPr/>
        </p:nvSpPr>
        <p:spPr>
          <a:xfrm>
            <a:off x="2716983" y="4327071"/>
            <a:ext cx="1006929" cy="375557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5463175" y="4327070"/>
            <a:ext cx="1006929" cy="375557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35000"/>
          </a:blip>
          <a:stretch>
            <a:fillRect/>
          </a:stretch>
        </a:blip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0"/>
          <p:cNvSpPr/>
          <p:nvPr/>
        </p:nvSpPr>
        <p:spPr>
          <a:xfrm>
            <a:off x="1289956" y="6027003"/>
            <a:ext cx="6564087" cy="830997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https://www.youtube.com/watch?v=slyevQ1LW7A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agape</a:t>
            </a:r>
            <a:endParaRPr/>
          </a:p>
        </p:txBody>
      </p:sp>
      <p:sp>
        <p:nvSpPr>
          <p:cNvPr id="184" name="Google Shape;184;p10"/>
          <p:cNvSpPr/>
          <p:nvPr/>
        </p:nvSpPr>
        <p:spPr>
          <a:xfrm>
            <a:off x="159025" y="106019"/>
            <a:ext cx="8878957" cy="971667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alibri"/>
              <a:buNone/>
            </a:pPr>
            <a:r>
              <a:rPr b="1" i="0" lang="en-GB" sz="3200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How does this parable influence Christians to help victims of war?</a:t>
            </a:r>
            <a:endParaRPr/>
          </a:p>
        </p:txBody>
      </p:sp>
      <p:pic>
        <p:nvPicPr>
          <p:cNvPr descr="Image result for parable of the good samaritan" id="185" name="Google Shape;185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1481" y="1434025"/>
            <a:ext cx="7854043" cy="4417899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10000"/>
          </a:blip>
          <a:stretch>
            <a:fillRect/>
          </a:stretch>
        </a:blip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gold star gif" id="191" name="Google Shape;191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987" y="48987"/>
            <a:ext cx="1798183" cy="159628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gold star gif" id="192" name="Google Shape;192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96830" y="48987"/>
            <a:ext cx="1798183" cy="1596282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1"/>
          <p:cNvSpPr/>
          <p:nvPr/>
        </p:nvSpPr>
        <p:spPr>
          <a:xfrm>
            <a:off x="1994082" y="353130"/>
            <a:ext cx="5155835" cy="987995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Overlock"/>
              <a:buNone/>
            </a:pPr>
            <a:r>
              <a:rPr lang="en-GB" sz="5400">
                <a:solidFill>
                  <a:srgbClr val="FFFFFF"/>
                </a:solidFill>
                <a:latin typeface="Overlock"/>
                <a:ea typeface="Overlock"/>
                <a:cs typeface="Overlock"/>
                <a:sym typeface="Overlock"/>
              </a:rPr>
              <a:t>GOLDEN RULE</a:t>
            </a:r>
            <a:endParaRPr i="0" sz="5400" cap="none" strike="noStrike">
              <a:solidFill>
                <a:srgbClr val="FFFFFF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94" name="Google Shape;194;p11"/>
          <p:cNvSpPr txBox="1"/>
          <p:nvPr/>
        </p:nvSpPr>
        <p:spPr>
          <a:xfrm>
            <a:off x="261257" y="1885834"/>
            <a:ext cx="8621486" cy="41549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“treat others how you want to be treated”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2"/>
          <p:cNvSpPr txBox="1"/>
          <p:nvPr>
            <p:ph type="title"/>
          </p:nvPr>
        </p:nvSpPr>
        <p:spPr>
          <a:xfrm>
            <a:off x="628650" y="365126"/>
            <a:ext cx="7886700" cy="837201"/>
          </a:xfrm>
          <a:prstGeom prst="rect">
            <a:avLst/>
          </a:prstGeom>
          <a:solidFill>
            <a:srgbClr val="D8E2F3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if it were me?</a:t>
            </a:r>
            <a:endParaRPr/>
          </a:p>
        </p:txBody>
      </p:sp>
      <p:sp>
        <p:nvSpPr>
          <p:cNvPr id="200" name="Google Shape;200;p12"/>
          <p:cNvSpPr txBox="1"/>
          <p:nvPr>
            <p:ph idx="1" type="body"/>
          </p:nvPr>
        </p:nvSpPr>
        <p:spPr>
          <a:xfrm>
            <a:off x="395536" y="1634786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As a result of wars in other countries, some people have to flee and leave everything they have.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These people are called refugees.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Watch the following clip and think about the different ways that the organisations that you have learnt about could help out in times of need. </a:t>
            </a:r>
            <a:endParaRPr/>
          </a:p>
        </p:txBody>
      </p:sp>
      <p:pic>
        <p:nvPicPr>
          <p:cNvPr descr="http://s1.ibtimes.com/sites/www.ibtimes.com/files/styles/v2_article_large/public/2015/09/15/refugee-crisis.jpg" id="201" name="Google Shape;201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14966" y="1530821"/>
            <a:ext cx="4595354" cy="3061499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2"/>
          <p:cNvSpPr txBox="1"/>
          <p:nvPr/>
        </p:nvSpPr>
        <p:spPr>
          <a:xfrm>
            <a:off x="4877872" y="4791759"/>
            <a:ext cx="403244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can we do?</a:t>
            </a:r>
            <a:endParaRPr/>
          </a:p>
        </p:txBody>
      </p:sp>
      <p:sp>
        <p:nvSpPr>
          <p:cNvPr id="203" name="Google Shape;203;p12"/>
          <p:cNvSpPr/>
          <p:nvPr/>
        </p:nvSpPr>
        <p:spPr>
          <a:xfrm>
            <a:off x="5496560" y="5846543"/>
            <a:ext cx="350957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https://www.youtube.com/watch?v=o_P9huLYmS0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3"/>
          <p:cNvSpPr/>
          <p:nvPr/>
        </p:nvSpPr>
        <p:spPr>
          <a:xfrm>
            <a:off x="146956" y="2322063"/>
            <a:ext cx="57476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https://www.youtube.com/watch?v=F0I-hWVVjZE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10000"/>
          </a:blip>
          <a:stretch>
            <a:fillRect/>
          </a:stretch>
        </a:blipFill>
      </p:bgPr>
    </p:bg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4"/>
          <p:cNvSpPr/>
          <p:nvPr/>
        </p:nvSpPr>
        <p:spPr>
          <a:xfrm>
            <a:off x="159002" y="230845"/>
            <a:ext cx="8850086" cy="1271384"/>
          </a:xfrm>
          <a:prstGeom prst="rect">
            <a:avLst/>
          </a:prstGeom>
          <a:solidFill>
            <a:schemeClr val="dk1">
              <a:alpha val="74901"/>
            </a:schemeClr>
          </a:solidFill>
          <a:ln cap="flat" cmpd="sng" w="57150">
            <a:solidFill>
              <a:srgbClr val="CC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alibri"/>
              <a:buNone/>
            </a:pPr>
            <a:r>
              <a:rPr b="1" i="0" lang="en-GB" sz="3600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Explain 2 religious beliefs about helping victims of war [5 marks]</a:t>
            </a:r>
            <a:endParaRPr/>
          </a:p>
        </p:txBody>
      </p:sp>
      <p:sp>
        <p:nvSpPr>
          <p:cNvPr id="216" name="Google Shape;216;p14"/>
          <p:cNvSpPr/>
          <p:nvPr/>
        </p:nvSpPr>
        <p:spPr>
          <a:xfrm>
            <a:off x="534773" y="2001520"/>
            <a:ext cx="8074454" cy="453520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Marker: Miss Shaikh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W.W.W: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(what went well)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E.B.I: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4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(Even better if)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Mark: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2018-02-05T19:01:14Z</dcterms:created>
  <dc:creator>Neelofar Shaikh</dc:creator>
</cp:coreProperties>
</file>