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6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5" roundtripDataSignature="AMtx7mg7vstfcNnXUF1LTAajGdJmEp9Q2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D68CCF9-88C1-4ACE-89FC-5E13352E5DB4}">
  <a:tblStyle styleId="{8D68CCF9-88C1-4ACE-89FC-5E13352E5DB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fill>
          <a:solidFill>
            <a:srgbClr val="D0DEEF"/>
          </a:solidFill>
        </a:fill>
      </a:tcStyle>
    </a:band1H>
    <a:band2H>
      <a:tcTxStyle/>
    </a:band2H>
    <a:band1V>
      <a:tcTxStyle/>
      <a:tcStyle>
        <a:fill>
          <a:solidFill>
            <a:srgbClr val="D0DEEF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customschemas.google.com/relationships/presentationmetadata" Target="metadata"/><Relationship Id="rId14" Type="http://schemas.openxmlformats.org/officeDocument/2006/relationships/slide" Target="slides/slide8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4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4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4" y="8685214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www.youtube.com/watch?v=urSNtaQKOAk&amp;safe=true" TargetMode="Externa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" name="Google Shape;137;p3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3:notes"/>
          <p:cNvSpPr txBox="1"/>
          <p:nvPr>
            <p:ph idx="12" type="sldNum"/>
          </p:nvPr>
        </p:nvSpPr>
        <p:spPr>
          <a:xfrm>
            <a:off x="3884614" y="8685214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4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5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7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2"/>
              </a:rPr>
              <a:t>https://www.youtube.com/watch?v=urSNtaQKOAk&amp;safe=true</a:t>
            </a:r>
            <a:r>
              <a:rPr lang="en-GB"/>
              <a:t> </a:t>
            </a:r>
            <a:endParaRPr/>
          </a:p>
        </p:txBody>
      </p:sp>
      <p:sp>
        <p:nvSpPr>
          <p:cNvPr id="185" name="Google Shape;185;p7:notes"/>
          <p:cNvSpPr txBox="1"/>
          <p:nvPr>
            <p:ph idx="12" type="sldNum"/>
          </p:nvPr>
        </p:nvSpPr>
        <p:spPr>
          <a:xfrm>
            <a:off x="3884614" y="8685214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:notes"/>
          <p:cNvSpPr txBox="1"/>
          <p:nvPr>
            <p:ph idx="1" type="body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jpg"/><Relationship Id="rId3" Type="http://schemas.openxmlformats.org/officeDocument/2006/relationships/image" Target="../media/image1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2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29" name="Google Shape;29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7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7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1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8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8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18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9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9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9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19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0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21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1" name="Google Shape;71;p22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2" name="Google Shape;72;p2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3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4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4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4" name="Google Shape;84;p2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6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96" name="Google Shape;96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7"/>
          <p:cNvSpPr/>
          <p:nvPr/>
        </p:nvSpPr>
        <p:spPr>
          <a:xfrm>
            <a:off x="457200" y="438150"/>
            <a:ext cx="8220075" cy="5957888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99" name="Google Shape;99;p27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8"/>
          <p:cNvSpPr/>
          <p:nvPr/>
        </p:nvSpPr>
        <p:spPr>
          <a:xfrm>
            <a:off x="503238" y="2930525"/>
            <a:ext cx="8137525" cy="3414713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02" name="Google Shape;102;p28"/>
          <p:cNvSpPr/>
          <p:nvPr/>
        </p:nvSpPr>
        <p:spPr>
          <a:xfrm>
            <a:off x="503238" y="512763"/>
            <a:ext cx="8137525" cy="2192337"/>
          </a:xfrm>
          <a:prstGeom prst="roundRect">
            <a:avLst>
              <a:gd fmla="val 6409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103" name="Google Shape;103;p28"/>
          <p:cNvSpPr txBox="1"/>
          <p:nvPr/>
        </p:nvSpPr>
        <p:spPr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GB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104" name="Google Shape;104;p28"/>
          <p:cNvSpPr txBox="1"/>
          <p:nvPr/>
        </p:nvSpPr>
        <p:spPr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GB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105" name="Google Shape;105;p28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rm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1 Lorem ipsum dolor sit amet, consectetur adipiscing elit.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2</a:t>
            </a:r>
            <a:endParaRPr/>
          </a:p>
          <a:p>
            <a:pPr indent="-228600" lvl="1" marL="685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b="0" i="0" lang="en-GB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Sub statement</a:t>
            </a:r>
            <a:endParaRPr/>
          </a:p>
        </p:txBody>
      </p:sp>
      <p:sp>
        <p:nvSpPr>
          <p:cNvPr id="106" name="Google Shape;106;p28"/>
          <p:cNvSpPr/>
          <p:nvPr>
            <p:ph idx="1" type="body"/>
          </p:nvPr>
        </p:nvSpPr>
        <p:spPr>
          <a:xfrm>
            <a:off x="628650" y="1127760"/>
            <a:ext cx="7886700" cy="1409700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665"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480"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1.jp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/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0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/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fmla="val 9639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9" name="Google Shape;89;p14"/>
          <p:cNvSpPr/>
          <p:nvPr>
            <p:ph idx="1" type="body"/>
          </p:nvPr>
        </p:nvSpPr>
        <p:spPr>
          <a:xfrm>
            <a:off x="490538" y="1957388"/>
            <a:ext cx="8162925" cy="4387850"/>
          </a:xfrm>
          <a:prstGeom prst="roundRect">
            <a:avLst>
              <a:gd fmla="val 2583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  <p:sldLayoutId id="2147483663" r:id="rId3"/>
    <p:sldLayoutId id="2147483664" r:id="rId4"/>
    <p:sldLayoutId id="2147483665" r:id="rId5"/>
    <p:sldLayoutId id="2147483666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Relationship Id="rId4" Type="http://schemas.openxmlformats.org/officeDocument/2006/relationships/image" Target="../media/image10.jpg"/><Relationship Id="rId5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Relationship Id="rId4" Type="http://schemas.openxmlformats.org/officeDocument/2006/relationships/image" Target="../media/image10.jpg"/><Relationship Id="rId5" Type="http://schemas.openxmlformats.org/officeDocument/2006/relationships/image" Target="../media/image12.png"/><Relationship Id="rId6" Type="http://schemas.openxmlformats.org/officeDocument/2006/relationships/hyperlink" Target="https://www.youtube.com/watch?v=-NFfSLlCawE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72000"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"/>
          <p:cNvSpPr/>
          <p:nvPr/>
        </p:nvSpPr>
        <p:spPr>
          <a:xfrm>
            <a:off x="598603" y="638778"/>
            <a:ext cx="8196263" cy="661987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b="1" i="0" lang="en-GB" sz="3200" u="sng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TITLE:</a:t>
            </a:r>
            <a:r>
              <a:rPr b="1" i="0" lang="en-GB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Charles Darwin</a:t>
            </a:r>
            <a:endParaRPr/>
          </a:p>
        </p:txBody>
      </p:sp>
      <p:sp>
        <p:nvSpPr>
          <p:cNvPr id="112" name="Google Shape;112;p1"/>
          <p:cNvSpPr/>
          <p:nvPr/>
        </p:nvSpPr>
        <p:spPr>
          <a:xfrm>
            <a:off x="4857750" y="71438"/>
            <a:ext cx="4202112" cy="414337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Wednesday, 27 April 2022</a:t>
            </a:r>
            <a:endParaRPr b="1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5102935" y="1563990"/>
            <a:ext cx="3557848" cy="31343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C55A1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sng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STARTER: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arenR"/>
            </a:pP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wordsearch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05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arenR"/>
            </a:pP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Bright Spark</a:t>
            </a:r>
            <a:endParaRPr/>
          </a:p>
          <a:p>
            <a:pPr indent="-1905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rabicParenR"/>
            </a:pP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Stick wordsearch into book</a:t>
            </a:r>
            <a:endParaRPr/>
          </a:p>
        </p:txBody>
      </p:sp>
      <p:grpSp>
        <p:nvGrpSpPr>
          <p:cNvPr id="114" name="Google Shape;114;p1"/>
          <p:cNvGrpSpPr/>
          <p:nvPr/>
        </p:nvGrpSpPr>
        <p:grpSpPr>
          <a:xfrm>
            <a:off x="5252813" y="4961547"/>
            <a:ext cx="3258091" cy="1465964"/>
            <a:chOff x="4552044" y="2809086"/>
            <a:chExt cx="3944816" cy="1664947"/>
          </a:xfrm>
        </p:grpSpPr>
        <p:grpSp>
          <p:nvGrpSpPr>
            <p:cNvPr id="115" name="Google Shape;115;p1"/>
            <p:cNvGrpSpPr/>
            <p:nvPr/>
          </p:nvGrpSpPr>
          <p:grpSpPr>
            <a:xfrm>
              <a:off x="4552044" y="2809086"/>
              <a:ext cx="3904366" cy="1664947"/>
              <a:chOff x="2376331" y="4788579"/>
              <a:chExt cx="3419805" cy="1647725"/>
            </a:xfrm>
          </p:grpSpPr>
          <p:sp>
            <p:nvSpPr>
              <p:cNvPr id="116" name="Google Shape;116;p1"/>
              <p:cNvSpPr/>
              <p:nvPr/>
            </p:nvSpPr>
            <p:spPr>
              <a:xfrm>
                <a:off x="2411760" y="4788579"/>
                <a:ext cx="3384376" cy="1647725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t/>
                </a:r>
                <a:endParaRPr b="1" i="0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117" name="Google Shape;117;p1"/>
              <p:cNvPicPr preferRelativeResize="0"/>
              <p:nvPr/>
            </p:nvPicPr>
            <p:blipFill rotWithShape="1">
              <a:blip r:embed="rId4">
                <a:alphaModFix/>
              </a:blip>
              <a:srcRect b="5709" l="22662" r="21495" t="5037"/>
              <a:stretch/>
            </p:blipFill>
            <p:spPr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18" name="Google Shape;118;p1"/>
              <p:cNvSpPr txBox="1"/>
              <p:nvPr/>
            </p:nvSpPr>
            <p:spPr>
              <a:xfrm>
                <a:off x="2376331" y="6045188"/>
                <a:ext cx="1235251" cy="3911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1400"/>
                  <a:buFont typeface="Calibri"/>
                  <a:buNone/>
                </a:pPr>
                <a:r>
                  <a:rPr b="1" i="0" lang="en-GB" sz="1400" u="none" cap="none" strike="noStrike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Bright Spark</a:t>
                </a:r>
                <a:endParaRPr/>
              </a:p>
            </p:txBody>
          </p:sp>
        </p:grpSp>
        <p:sp>
          <p:nvSpPr>
            <p:cNvPr id="119" name="Google Shape;119;p1"/>
            <p:cNvSpPr txBox="1"/>
            <p:nvPr/>
          </p:nvSpPr>
          <p:spPr>
            <a:xfrm>
              <a:off x="5605564" y="2854262"/>
              <a:ext cx="2891296" cy="130417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Calibri"/>
                <a:buNone/>
              </a:pPr>
              <a:r>
                <a:rPr b="1" i="0" lang="en-GB" sz="2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Explain how you think the world began. Is there any proof for this?</a:t>
              </a:r>
              <a:endParaRPr b="1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20" name="Google Shape;120;p1"/>
          <p:cNvPicPr preferRelativeResize="0"/>
          <p:nvPr/>
        </p:nvPicPr>
        <p:blipFill rotWithShape="1">
          <a:blip r:embed="rId5">
            <a:alphaModFix/>
          </a:blip>
          <a:srcRect b="6162" l="9853" r="70590" t="13961"/>
          <a:stretch/>
        </p:blipFill>
        <p:spPr>
          <a:xfrm>
            <a:off x="978645" y="1453768"/>
            <a:ext cx="3529446" cy="5288293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190500" rotWithShape="0" algn="tl">
              <a:srgbClr val="000000">
                <a:alpha val="69803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72000"/>
          </a:blip>
          <a:stretch>
            <a:fillRect/>
          </a:stretch>
        </a:blip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"/>
          <p:cNvSpPr/>
          <p:nvPr/>
        </p:nvSpPr>
        <p:spPr>
          <a:xfrm>
            <a:off x="473868" y="625259"/>
            <a:ext cx="8196263" cy="661987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</a:pPr>
            <a:r>
              <a:rPr b="1" i="0" lang="en-GB" sz="3200" u="sng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TITLE:</a:t>
            </a:r>
            <a:r>
              <a:rPr b="1" i="0" lang="en-GB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Evolution</a:t>
            </a:r>
            <a:endParaRPr b="1" i="0" sz="3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"/>
          <p:cNvSpPr/>
          <p:nvPr/>
        </p:nvSpPr>
        <p:spPr>
          <a:xfrm>
            <a:off x="4857750" y="71438"/>
            <a:ext cx="4202112" cy="414337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Wednesday, 27 April 2022</a:t>
            </a:r>
            <a:endParaRPr b="1" i="0" sz="2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7" name="Google Shape;127;p2"/>
          <p:cNvGrpSpPr/>
          <p:nvPr/>
        </p:nvGrpSpPr>
        <p:grpSpPr>
          <a:xfrm>
            <a:off x="5771984" y="5308929"/>
            <a:ext cx="3258091" cy="1465964"/>
            <a:chOff x="4552044" y="2809086"/>
            <a:chExt cx="3944816" cy="1664947"/>
          </a:xfrm>
        </p:grpSpPr>
        <p:grpSp>
          <p:nvGrpSpPr>
            <p:cNvPr id="128" name="Google Shape;128;p2"/>
            <p:cNvGrpSpPr/>
            <p:nvPr/>
          </p:nvGrpSpPr>
          <p:grpSpPr>
            <a:xfrm>
              <a:off x="4552044" y="2809086"/>
              <a:ext cx="3904366" cy="1664947"/>
              <a:chOff x="2376331" y="4788579"/>
              <a:chExt cx="3419805" cy="1647725"/>
            </a:xfrm>
          </p:grpSpPr>
          <p:sp>
            <p:nvSpPr>
              <p:cNvPr id="129" name="Google Shape;129;p2"/>
              <p:cNvSpPr/>
              <p:nvPr/>
            </p:nvSpPr>
            <p:spPr>
              <a:xfrm>
                <a:off x="2411760" y="4788579"/>
                <a:ext cx="3384376" cy="1647725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t/>
                </a:r>
                <a:endParaRPr b="1" i="0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130" name="Google Shape;130;p2"/>
              <p:cNvPicPr preferRelativeResize="0"/>
              <p:nvPr/>
            </p:nvPicPr>
            <p:blipFill rotWithShape="1">
              <a:blip r:embed="rId4">
                <a:alphaModFix/>
              </a:blip>
              <a:srcRect b="5709" l="22662" r="21495" t="5037"/>
              <a:stretch/>
            </p:blipFill>
            <p:spPr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31" name="Google Shape;131;p2"/>
              <p:cNvSpPr txBox="1"/>
              <p:nvPr/>
            </p:nvSpPr>
            <p:spPr>
              <a:xfrm>
                <a:off x="2376331" y="6045188"/>
                <a:ext cx="1235400" cy="34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1400"/>
                  <a:buFont typeface="Calibri"/>
                  <a:buNone/>
                </a:pPr>
                <a:r>
                  <a:rPr b="1" lang="en-GB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STRETCH</a:t>
                </a:r>
                <a:endParaRPr/>
              </a:p>
            </p:txBody>
          </p:sp>
        </p:grpSp>
        <p:sp>
          <p:nvSpPr>
            <p:cNvPr id="132" name="Google Shape;132;p2"/>
            <p:cNvSpPr txBox="1"/>
            <p:nvPr/>
          </p:nvSpPr>
          <p:spPr>
            <a:xfrm>
              <a:off x="5605564" y="2854262"/>
              <a:ext cx="2891296" cy="130417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Calibri"/>
                <a:buNone/>
              </a:pPr>
              <a:r>
                <a:rPr b="1" i="0" lang="en-GB" sz="20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Explain how you think the world began. Is there any proof for this?</a:t>
              </a:r>
              <a:endParaRPr b="1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3" name="Google Shape;133;p2"/>
          <p:cNvSpPr/>
          <p:nvPr/>
        </p:nvSpPr>
        <p:spPr>
          <a:xfrm>
            <a:off x="5705341" y="1603767"/>
            <a:ext cx="3391378" cy="221411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STARTER: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Calibri"/>
              <a:buNone/>
            </a:pPr>
            <a:r>
              <a:rPr b="1" i="0" lang="en-GB" sz="2800" u="none" cap="none" strike="noStrike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Answer any 5 questions from the grid..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GIVE ME 5?!</a:t>
            </a:r>
            <a:endParaRPr b="1" i="0" sz="2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34" name="Google Shape;134;p2"/>
          <p:cNvGraphicFramePr/>
          <p:nvPr/>
        </p:nvGraphicFramePr>
        <p:xfrm>
          <a:off x="84138" y="160376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{8D68CCF9-88C1-4ACE-89FC-5E13352E5DB4}</a:tableStyleId>
              </a:tblPr>
              <a:tblGrid>
                <a:gridCol w="2757050"/>
                <a:gridCol w="2757050"/>
              </a:tblGrid>
              <a:tr h="1727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Define: Genesis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Why is it sometimes hard to forgive people?</a:t>
                      </a:r>
                      <a:endParaRPr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</a:tr>
              <a:tr h="1727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was the point of M.L.K’s “I have a dream” speech?</a:t>
                      </a:r>
                      <a:endParaRPr b="1"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Big Bang Theory tell people?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</a:tr>
              <a:tr h="1727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many days did God create the world in (Christianity)?</a:t>
                      </a:r>
                      <a:endParaRPr/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Unscramble the word below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vElntuioo</a:t>
                      </a:r>
                      <a:endParaRPr b="1" sz="26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"/>
          <p:cNvSpPr txBox="1"/>
          <p:nvPr>
            <p:ph type="title"/>
          </p:nvPr>
        </p:nvSpPr>
        <p:spPr>
          <a:xfrm>
            <a:off x="628650" y="365126"/>
            <a:ext cx="7886700" cy="2062190"/>
          </a:xfrm>
          <a:prstGeom prst="rect">
            <a:avLst/>
          </a:prstGeom>
          <a:solidFill>
            <a:schemeClr val="lt1">
              <a:alpha val="74901"/>
            </a:schemeClr>
          </a:solidFill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lang="en-GB" sz="3600" u="sng">
                <a:latin typeface="Calibri"/>
                <a:ea typeface="Calibri"/>
                <a:cs typeface="Calibri"/>
                <a:sym typeface="Calibri"/>
              </a:rPr>
              <a:t>Learning Objective:</a:t>
            </a:r>
            <a:r>
              <a:rPr b="1" lang="en-GB" sz="3600">
                <a:latin typeface="Calibri"/>
                <a:ea typeface="Calibri"/>
                <a:cs typeface="Calibri"/>
                <a:sym typeface="Calibri"/>
              </a:rPr>
              <a:t> to understand Charles Darwin’s Evolution theory</a:t>
            </a:r>
            <a:endParaRPr/>
          </a:p>
        </p:txBody>
      </p:sp>
      <p:sp>
        <p:nvSpPr>
          <p:cNvPr id="141" name="Google Shape;141;p3"/>
          <p:cNvSpPr txBox="1"/>
          <p:nvPr/>
        </p:nvSpPr>
        <p:spPr>
          <a:xfrm>
            <a:off x="132657" y="3377105"/>
            <a:ext cx="2494165" cy="3314640"/>
          </a:xfrm>
          <a:prstGeom prst="rect">
            <a:avLst/>
          </a:prstGeom>
          <a:solidFill>
            <a:schemeClr val="lt1">
              <a:alpha val="74901"/>
            </a:schemeClr>
          </a:solidFill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CAN </a:t>
            </a: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explain my opinion on how I think humans were created</a:t>
            </a:r>
            <a:endParaRPr/>
          </a:p>
        </p:txBody>
      </p:sp>
      <p:sp>
        <p:nvSpPr>
          <p:cNvPr id="142" name="Google Shape;142;p3"/>
          <p:cNvSpPr txBox="1"/>
          <p:nvPr/>
        </p:nvSpPr>
        <p:spPr>
          <a:xfrm>
            <a:off x="3324917" y="3377105"/>
            <a:ext cx="2494165" cy="3314640"/>
          </a:xfrm>
          <a:prstGeom prst="rect">
            <a:avLst/>
          </a:prstGeom>
          <a:solidFill>
            <a:schemeClr val="lt1">
              <a:alpha val="74901"/>
            </a:schemeClr>
          </a:solidFill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 CAN </a:t>
            </a:r>
            <a:r>
              <a:rPr b="0" i="0" lang="en-GB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identify and sequence the different species involved in the evolution process</a:t>
            </a:r>
            <a:endParaRPr/>
          </a:p>
        </p:txBody>
      </p:sp>
      <p:sp>
        <p:nvSpPr>
          <p:cNvPr id="143" name="Google Shape;143;p3"/>
          <p:cNvSpPr txBox="1"/>
          <p:nvPr/>
        </p:nvSpPr>
        <p:spPr>
          <a:xfrm>
            <a:off x="6517177" y="3377105"/>
            <a:ext cx="2494165" cy="3314640"/>
          </a:xfrm>
          <a:prstGeom prst="rect">
            <a:avLst/>
          </a:prstGeom>
          <a:solidFill>
            <a:schemeClr val="lt1">
              <a:alpha val="74901"/>
            </a:schemeClr>
          </a:solidFill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</a:t>
            </a:r>
            <a:r>
              <a:rPr b="0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create a facebook profile for Charles Darwin, outlining his journey towards the evolution theory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47000"/>
          </a:blip>
          <a:stretch>
            <a:fillRect/>
          </a:stretch>
        </a:blip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"/>
          <p:cNvSpPr txBox="1"/>
          <p:nvPr/>
        </p:nvSpPr>
        <p:spPr>
          <a:xfrm>
            <a:off x="767674" y="1980113"/>
            <a:ext cx="7406986" cy="2699499"/>
          </a:xfrm>
          <a:prstGeom prst="rect">
            <a:avLst/>
          </a:prstGeom>
          <a:solidFill>
            <a:schemeClr val="lt1">
              <a:alpha val="74901"/>
            </a:schemeClr>
          </a:solidFill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800"/>
              <a:buFont typeface="Calibri"/>
              <a:buNone/>
            </a:pPr>
            <a:r>
              <a:rPr b="1" i="0" lang="en-GB" sz="4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Evolution: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3441212" y="2955769"/>
            <a:ext cx="424071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changing to adapt to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environment</a:t>
            </a:r>
            <a:endParaRPr/>
          </a:p>
        </p:txBody>
      </p:sp>
      <p:grpSp>
        <p:nvGrpSpPr>
          <p:cNvPr id="150" name="Google Shape;150;p4"/>
          <p:cNvGrpSpPr/>
          <p:nvPr/>
        </p:nvGrpSpPr>
        <p:grpSpPr>
          <a:xfrm>
            <a:off x="2903521" y="4702411"/>
            <a:ext cx="3336957" cy="1569660"/>
            <a:chOff x="4552044" y="2750200"/>
            <a:chExt cx="4040304" cy="1782718"/>
          </a:xfrm>
        </p:grpSpPr>
        <p:grpSp>
          <p:nvGrpSpPr>
            <p:cNvPr id="151" name="Google Shape;151;p4"/>
            <p:cNvGrpSpPr/>
            <p:nvPr/>
          </p:nvGrpSpPr>
          <p:grpSpPr>
            <a:xfrm>
              <a:off x="4552044" y="2809086"/>
              <a:ext cx="3904366" cy="1664947"/>
              <a:chOff x="2376331" y="4788579"/>
              <a:chExt cx="3419805" cy="1647725"/>
            </a:xfrm>
          </p:grpSpPr>
          <p:sp>
            <p:nvSpPr>
              <p:cNvPr id="152" name="Google Shape;152;p4"/>
              <p:cNvSpPr/>
              <p:nvPr/>
            </p:nvSpPr>
            <p:spPr>
              <a:xfrm>
                <a:off x="2411760" y="4788579"/>
                <a:ext cx="3384376" cy="1647725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t/>
                </a:r>
                <a:endParaRPr b="1" i="0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153" name="Google Shape;153;p4"/>
              <p:cNvPicPr preferRelativeResize="0"/>
              <p:nvPr/>
            </p:nvPicPr>
            <p:blipFill rotWithShape="1">
              <a:blip r:embed="rId4">
                <a:alphaModFix/>
              </a:blip>
              <a:srcRect b="5709" l="22662" r="21495" t="5037"/>
              <a:stretch/>
            </p:blipFill>
            <p:spPr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54" name="Google Shape;154;p4"/>
              <p:cNvSpPr txBox="1"/>
              <p:nvPr/>
            </p:nvSpPr>
            <p:spPr>
              <a:xfrm>
                <a:off x="2376331" y="6045188"/>
                <a:ext cx="1235400" cy="34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1400"/>
                  <a:buFont typeface="Calibri"/>
                  <a:buNone/>
                </a:pPr>
                <a:r>
                  <a:rPr b="1" lang="en-GB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STRETCH</a:t>
                </a:r>
                <a:endParaRPr/>
              </a:p>
            </p:txBody>
          </p:sp>
        </p:grpSp>
        <p:sp>
          <p:nvSpPr>
            <p:cNvPr id="155" name="Google Shape;155;p4"/>
            <p:cNvSpPr txBox="1"/>
            <p:nvPr/>
          </p:nvSpPr>
          <p:spPr>
            <a:xfrm>
              <a:off x="5574789" y="2750200"/>
              <a:ext cx="3017559" cy="17827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Calibri"/>
                <a:buNone/>
              </a:pPr>
              <a:r>
                <a:rPr b="1" i="0" lang="en-GB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What do you think humans have evolved from and why?</a:t>
              </a:r>
              <a:endParaRPr b="1" i="0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descr="Image result for keywords" id="156" name="Google Shape;156;p4"/>
          <p:cNvPicPr preferRelativeResize="0"/>
          <p:nvPr/>
        </p:nvPicPr>
        <p:blipFill rotWithShape="1">
          <a:blip r:embed="rId5">
            <a:alphaModFix/>
          </a:blip>
          <a:srcRect b="0" l="0" r="0" t="11656"/>
          <a:stretch/>
        </p:blipFill>
        <p:spPr>
          <a:xfrm>
            <a:off x="-251748" y="0"/>
            <a:ext cx="4286250" cy="2524444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4"/>
          <p:cNvSpPr/>
          <p:nvPr/>
        </p:nvSpPr>
        <p:spPr>
          <a:xfrm>
            <a:off x="2142162" y="6488668"/>
            <a:ext cx="617990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https://www.youtube.com/watch?v=-NFfSLlCawE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5"/>
          <p:cNvSpPr/>
          <p:nvPr/>
        </p:nvSpPr>
        <p:spPr>
          <a:xfrm>
            <a:off x="7977809" y="5671931"/>
            <a:ext cx="636104" cy="6692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 txBox="1"/>
          <p:nvPr/>
        </p:nvSpPr>
        <p:spPr>
          <a:xfrm>
            <a:off x="980661" y="106017"/>
            <a:ext cx="7315200" cy="646331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 through Evolution… </a:t>
            </a:r>
            <a:endParaRPr/>
          </a:p>
        </p:txBody>
      </p:sp>
      <p:graphicFrame>
        <p:nvGraphicFramePr>
          <p:cNvPr id="164" name="Google Shape;164;p5"/>
          <p:cNvGraphicFramePr/>
          <p:nvPr/>
        </p:nvGraphicFramePr>
        <p:xfrm>
          <a:off x="371060" y="190057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{8D68CCF9-88C1-4ACE-89FC-5E13352E5DB4}</a:tableStyleId>
              </a:tblPr>
              <a:tblGrid>
                <a:gridCol w="2805050"/>
                <a:gridCol w="2805050"/>
                <a:gridCol w="2805050"/>
              </a:tblGrid>
              <a:tr h="238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3892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65" name="Google Shape;165;p5"/>
          <p:cNvSpPr txBox="1"/>
          <p:nvPr/>
        </p:nvSpPr>
        <p:spPr>
          <a:xfrm>
            <a:off x="384312" y="739096"/>
            <a:ext cx="9594574" cy="11541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AutoNum type="arabicParenR"/>
            </a:pPr>
            <a:r>
              <a:rPr b="1" lang="en-GB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Split page into 7 boxes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Calibri"/>
              <a:buAutoNum type="arabicParenR"/>
            </a:pPr>
            <a:r>
              <a:rPr b="1" lang="en-GB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Walk around the room through changes in evolution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AutoNum type="arabicParenR"/>
            </a:pPr>
            <a:r>
              <a:rPr b="1" lang="en-GB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Write/</a:t>
            </a:r>
            <a:r>
              <a:rPr b="1" i="1" lang="en-GB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</a:t>
            </a:r>
            <a:r>
              <a:rPr b="1" lang="en-GB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each box what you see and changes in evolution</a:t>
            </a:r>
            <a:endParaRPr/>
          </a:p>
        </p:txBody>
      </p:sp>
      <p:sp>
        <p:nvSpPr>
          <p:cNvPr id="166" name="Google Shape;166;p5"/>
          <p:cNvSpPr/>
          <p:nvPr/>
        </p:nvSpPr>
        <p:spPr>
          <a:xfrm>
            <a:off x="145773" y="1916048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/>
          </a:p>
        </p:txBody>
      </p:sp>
      <p:sp>
        <p:nvSpPr>
          <p:cNvPr id="167" name="Google Shape;167;p5"/>
          <p:cNvSpPr/>
          <p:nvPr/>
        </p:nvSpPr>
        <p:spPr>
          <a:xfrm>
            <a:off x="3226904" y="1919764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168" name="Google Shape;168;p5"/>
          <p:cNvSpPr/>
          <p:nvPr/>
        </p:nvSpPr>
        <p:spPr>
          <a:xfrm>
            <a:off x="6006548" y="1916048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169" name="Google Shape;169;p5"/>
          <p:cNvSpPr/>
          <p:nvPr/>
        </p:nvSpPr>
        <p:spPr>
          <a:xfrm>
            <a:off x="145773" y="4287079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170" name="Google Shape;170;p5"/>
          <p:cNvSpPr/>
          <p:nvPr/>
        </p:nvSpPr>
        <p:spPr>
          <a:xfrm>
            <a:off x="3226904" y="4289837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171" name="Google Shape;171;p5"/>
          <p:cNvSpPr/>
          <p:nvPr/>
        </p:nvSpPr>
        <p:spPr>
          <a:xfrm>
            <a:off x="6006548" y="4287079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172" name="Google Shape;172;p5"/>
          <p:cNvSpPr/>
          <p:nvPr/>
        </p:nvSpPr>
        <p:spPr>
          <a:xfrm>
            <a:off x="8401050" y="6686416"/>
            <a:ext cx="752589" cy="171584"/>
          </a:xfrm>
          <a:prstGeom prst="rect">
            <a:avLst/>
          </a:prstGeom>
          <a:solidFill>
            <a:srgbClr val="8296B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3" name="Google Shape;173;p5"/>
          <p:cNvCxnSpPr/>
          <p:nvPr/>
        </p:nvCxnSpPr>
        <p:spPr>
          <a:xfrm>
            <a:off x="7301948" y="4287079"/>
            <a:ext cx="0" cy="2392016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174" name="Google Shape;174;p5"/>
          <p:cNvGrpSpPr/>
          <p:nvPr/>
        </p:nvGrpSpPr>
        <p:grpSpPr>
          <a:xfrm>
            <a:off x="5786796" y="5221720"/>
            <a:ext cx="3224683" cy="1569660"/>
            <a:chOff x="4552044" y="2750200"/>
            <a:chExt cx="3904366" cy="1782717"/>
          </a:xfrm>
        </p:grpSpPr>
        <p:grpSp>
          <p:nvGrpSpPr>
            <p:cNvPr id="175" name="Google Shape;175;p5"/>
            <p:cNvGrpSpPr/>
            <p:nvPr/>
          </p:nvGrpSpPr>
          <p:grpSpPr>
            <a:xfrm>
              <a:off x="4552044" y="2809086"/>
              <a:ext cx="3904366" cy="1664947"/>
              <a:chOff x="2376331" y="4788579"/>
              <a:chExt cx="3419805" cy="1647725"/>
            </a:xfrm>
          </p:grpSpPr>
          <p:sp>
            <p:nvSpPr>
              <p:cNvPr id="176" name="Google Shape;176;p5"/>
              <p:cNvSpPr/>
              <p:nvPr/>
            </p:nvSpPr>
            <p:spPr>
              <a:xfrm>
                <a:off x="2411760" y="4788579"/>
                <a:ext cx="3384376" cy="1647725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t/>
                </a:r>
                <a:endParaRPr b="1" i="0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177" name="Google Shape;177;p5"/>
              <p:cNvPicPr preferRelativeResize="0"/>
              <p:nvPr/>
            </p:nvPicPr>
            <p:blipFill rotWithShape="1">
              <a:blip r:embed="rId3">
                <a:alphaModFix/>
              </a:blip>
              <a:srcRect b="5709" l="22662" r="21495" t="5037"/>
              <a:stretch/>
            </p:blipFill>
            <p:spPr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78" name="Google Shape;178;p5"/>
              <p:cNvSpPr txBox="1"/>
              <p:nvPr/>
            </p:nvSpPr>
            <p:spPr>
              <a:xfrm>
                <a:off x="2376331" y="6045188"/>
                <a:ext cx="1235400" cy="34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1400"/>
                  <a:buFont typeface="Calibri"/>
                  <a:buNone/>
                </a:pPr>
                <a:r>
                  <a:rPr b="1" lang="en-GB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STRETCH</a:t>
                </a:r>
                <a:endParaRPr/>
              </a:p>
            </p:txBody>
          </p:sp>
        </p:grpSp>
        <p:sp>
          <p:nvSpPr>
            <p:cNvPr id="179" name="Google Shape;179;p5"/>
            <p:cNvSpPr txBox="1"/>
            <p:nvPr/>
          </p:nvSpPr>
          <p:spPr>
            <a:xfrm>
              <a:off x="5418627" y="2750200"/>
              <a:ext cx="3017559" cy="178271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Calibri"/>
                <a:buNone/>
              </a:pPr>
              <a:r>
                <a:rPr b="1" lang="en-GB" sz="24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Can you put all the different species in order of evolution?</a:t>
              </a:r>
              <a:endParaRPr b="1" i="0" sz="1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0" name="Google Shape;180;p5"/>
          <p:cNvSpPr/>
          <p:nvPr/>
        </p:nvSpPr>
        <p:spPr>
          <a:xfrm>
            <a:off x="7510110" y="4283367"/>
            <a:ext cx="477078" cy="397565"/>
          </a:xfrm>
          <a:prstGeom prst="ellipse">
            <a:avLst/>
          </a:prstGeom>
          <a:solidFill>
            <a:srgbClr val="FFFF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pic>
        <p:nvPicPr>
          <p:cNvPr descr="Related image" id="181" name="Google Shape;18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00556" y="1997155"/>
            <a:ext cx="6887646" cy="3874302"/>
          </a:xfrm>
          <a:prstGeom prst="rect">
            <a:avLst/>
          </a:prstGeom>
          <a:noFill/>
          <a:ln cap="flat" cmpd="sng" w="76200">
            <a:solidFill>
              <a:srgbClr val="FFC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/>
          <p:nvPr/>
        </p:nvSpPr>
        <p:spPr>
          <a:xfrm>
            <a:off x="8507896" y="6188765"/>
            <a:ext cx="636104" cy="6692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7"/>
          <p:cNvSpPr/>
          <p:nvPr/>
        </p:nvSpPr>
        <p:spPr>
          <a:xfrm>
            <a:off x="2879035" y="2994992"/>
            <a:ext cx="3279914" cy="1036983"/>
          </a:xfrm>
          <a:prstGeom prst="cloud">
            <a:avLst/>
          </a:prstGeom>
          <a:solidFill>
            <a:srgbClr val="FF000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1" lang="en-GB" sz="2400" u="sng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CHARLES DARWIN</a:t>
            </a:r>
            <a:endParaRPr/>
          </a:p>
        </p:txBody>
      </p:sp>
      <p:sp>
        <p:nvSpPr>
          <p:cNvPr id="189" name="Google Shape;189;p7"/>
          <p:cNvSpPr txBox="1"/>
          <p:nvPr/>
        </p:nvSpPr>
        <p:spPr>
          <a:xfrm>
            <a:off x="0" y="281680"/>
            <a:ext cx="10084904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300"/>
              <a:buFont typeface="Calibri"/>
              <a:buNone/>
            </a:pPr>
            <a:r>
              <a:rPr b="1" i="0" lang="en-GB" sz="23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BLUES: 2 detailed bullet points for each information card</a:t>
            </a:r>
            <a:endParaRPr/>
          </a:p>
        </p:txBody>
      </p:sp>
      <p:sp>
        <p:nvSpPr>
          <p:cNvPr id="190" name="Google Shape;190;p7"/>
          <p:cNvSpPr txBox="1"/>
          <p:nvPr/>
        </p:nvSpPr>
        <p:spPr>
          <a:xfrm>
            <a:off x="1" y="0"/>
            <a:ext cx="9037982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YELLOWS: draw or write 2 bullet points for each event card</a:t>
            </a:r>
            <a:endParaRPr/>
          </a:p>
        </p:txBody>
      </p:sp>
      <p:sp>
        <p:nvSpPr>
          <p:cNvPr id="191" name="Google Shape;191;p7"/>
          <p:cNvSpPr txBox="1"/>
          <p:nvPr/>
        </p:nvSpPr>
        <p:spPr>
          <a:xfrm>
            <a:off x="0" y="563360"/>
            <a:ext cx="870005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593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593"/>
                </a:solidFill>
                <a:latin typeface="Calibri"/>
                <a:ea typeface="Calibri"/>
                <a:cs typeface="Calibri"/>
                <a:sym typeface="Calibri"/>
              </a:rPr>
              <a:t>PURPLES: 2 detailed bullet points for each card + Bright Spark</a:t>
            </a:r>
            <a:endParaRPr/>
          </a:p>
        </p:txBody>
      </p:sp>
      <p:sp>
        <p:nvSpPr>
          <p:cNvPr id="192" name="Google Shape;192;p7"/>
          <p:cNvSpPr/>
          <p:nvPr/>
        </p:nvSpPr>
        <p:spPr>
          <a:xfrm>
            <a:off x="5989983" y="1285460"/>
            <a:ext cx="2541104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Calibri"/>
              <a:buNone/>
            </a:pPr>
            <a:r>
              <a:rPr b="1" i="0" lang="en-GB" sz="21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WHO WAS DARWIN?</a:t>
            </a:r>
            <a:endParaRPr/>
          </a:p>
        </p:txBody>
      </p:sp>
      <p:sp>
        <p:nvSpPr>
          <p:cNvPr id="193" name="Google Shape;193;p7"/>
          <p:cNvSpPr/>
          <p:nvPr/>
        </p:nvSpPr>
        <p:spPr>
          <a:xfrm>
            <a:off x="66260" y="2994991"/>
            <a:ext cx="2674950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ANGER</a:t>
            </a: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AT CHARLES</a:t>
            </a:r>
            <a:endParaRPr b="1" i="0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6158949" y="3838523"/>
            <a:ext cx="2541104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THE BEAGLE</a:t>
            </a:r>
            <a:endParaRPr/>
          </a:p>
        </p:txBody>
      </p:sp>
      <p:sp>
        <p:nvSpPr>
          <p:cNvPr id="195" name="Google Shape;195;p7"/>
          <p:cNvSpPr/>
          <p:nvPr/>
        </p:nvSpPr>
        <p:spPr>
          <a:xfrm>
            <a:off x="974035" y="1271294"/>
            <a:ext cx="2600437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ORIGIN OF SPECIES</a:t>
            </a:r>
            <a:endParaRPr/>
          </a:p>
        </p:txBody>
      </p:sp>
      <p:sp>
        <p:nvSpPr>
          <p:cNvPr id="196" name="Google Shape;196;p7"/>
          <p:cNvSpPr/>
          <p:nvPr/>
        </p:nvSpPr>
        <p:spPr>
          <a:xfrm>
            <a:off x="337930" y="4998092"/>
            <a:ext cx="2795967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HUMAN EVOLUTION</a:t>
            </a:r>
            <a:endParaRPr/>
          </a:p>
        </p:txBody>
      </p:sp>
      <p:sp>
        <p:nvSpPr>
          <p:cNvPr id="197" name="Google Shape;197;p7"/>
          <p:cNvSpPr/>
          <p:nvPr/>
        </p:nvSpPr>
        <p:spPr>
          <a:xfrm>
            <a:off x="5211177" y="5471858"/>
            <a:ext cx="2918669" cy="716907"/>
          </a:xfrm>
          <a:prstGeom prst="rect">
            <a:avLst/>
          </a:prstGeom>
          <a:solidFill>
            <a:srgbClr val="00B050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GALAPAGOS</a:t>
            </a:r>
            <a:r>
              <a:rPr b="1" i="0" lang="en-GB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ISLANDS</a:t>
            </a:r>
            <a:endParaRPr b="1" i="0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8" name="Google Shape;198;p7"/>
          <p:cNvCxnSpPr/>
          <p:nvPr/>
        </p:nvCxnSpPr>
        <p:spPr>
          <a:xfrm flipH="1" rot="10800000">
            <a:off x="4656815" y="2147163"/>
            <a:ext cx="1333168" cy="905442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99" name="Google Shape;199;p7"/>
          <p:cNvCxnSpPr/>
          <p:nvPr/>
        </p:nvCxnSpPr>
        <p:spPr>
          <a:xfrm>
            <a:off x="6143709" y="3461765"/>
            <a:ext cx="1270552" cy="296451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00" name="Google Shape;200;p7"/>
          <p:cNvCxnSpPr/>
          <p:nvPr/>
        </p:nvCxnSpPr>
        <p:spPr>
          <a:xfrm>
            <a:off x="4808056" y="4021886"/>
            <a:ext cx="663104" cy="1423169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01" name="Google Shape;201;p7"/>
          <p:cNvCxnSpPr/>
          <p:nvPr/>
        </p:nvCxnSpPr>
        <p:spPr>
          <a:xfrm flipH="1">
            <a:off x="2438069" y="3955311"/>
            <a:ext cx="1077071" cy="912175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02" name="Google Shape;202;p7"/>
          <p:cNvCxnSpPr/>
          <p:nvPr/>
        </p:nvCxnSpPr>
        <p:spPr>
          <a:xfrm rot="10800000">
            <a:off x="2741210" y="2980827"/>
            <a:ext cx="935356" cy="100073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03" name="Google Shape;203;p7"/>
          <p:cNvCxnSpPr/>
          <p:nvPr/>
        </p:nvCxnSpPr>
        <p:spPr>
          <a:xfrm rot="10800000">
            <a:off x="3322731" y="2075264"/>
            <a:ext cx="889472" cy="960379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grpSp>
        <p:nvGrpSpPr>
          <p:cNvPr id="204" name="Google Shape;204;p7"/>
          <p:cNvGrpSpPr/>
          <p:nvPr/>
        </p:nvGrpSpPr>
        <p:grpSpPr>
          <a:xfrm>
            <a:off x="5786796" y="5221719"/>
            <a:ext cx="3224683" cy="1517813"/>
            <a:chOff x="4552044" y="2750200"/>
            <a:chExt cx="3904366" cy="1723833"/>
          </a:xfrm>
        </p:grpSpPr>
        <p:grpSp>
          <p:nvGrpSpPr>
            <p:cNvPr id="205" name="Google Shape;205;p7"/>
            <p:cNvGrpSpPr/>
            <p:nvPr/>
          </p:nvGrpSpPr>
          <p:grpSpPr>
            <a:xfrm>
              <a:off x="4552044" y="2809086"/>
              <a:ext cx="3904366" cy="1664947"/>
              <a:chOff x="2376331" y="4788579"/>
              <a:chExt cx="3419805" cy="1647725"/>
            </a:xfrm>
          </p:grpSpPr>
          <p:sp>
            <p:nvSpPr>
              <p:cNvPr id="206" name="Google Shape;206;p7"/>
              <p:cNvSpPr/>
              <p:nvPr/>
            </p:nvSpPr>
            <p:spPr>
              <a:xfrm>
                <a:off x="2411760" y="4788579"/>
                <a:ext cx="3384376" cy="1647725"/>
              </a:xfrm>
              <a:prstGeom prst="rect">
                <a:avLst/>
              </a:prstGeom>
              <a:solidFill>
                <a:srgbClr val="FFFF00"/>
              </a:solidFill>
              <a:ln cap="flat" cmpd="sng" w="57150">
                <a:solidFill>
                  <a:srgbClr val="FF000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lt1"/>
                  </a:buClr>
                  <a:buSzPts val="2400"/>
                  <a:buFont typeface="Calibri"/>
                  <a:buNone/>
                </a:pPr>
                <a:r>
                  <a:t/>
                </a:r>
                <a:endParaRPr b="1" i="0" sz="2400" u="none" cap="none" strike="noStrik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descr="bright spark" id="207" name="Google Shape;207;p7"/>
              <p:cNvPicPr preferRelativeResize="0"/>
              <p:nvPr/>
            </p:nvPicPr>
            <p:blipFill rotWithShape="1">
              <a:blip r:embed="rId3">
                <a:alphaModFix/>
              </a:blip>
              <a:srcRect b="5709" l="22662" r="21495" t="5037"/>
              <a:stretch/>
            </p:blipFill>
            <p:spPr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08" name="Google Shape;208;p7"/>
              <p:cNvSpPr txBox="1"/>
              <p:nvPr/>
            </p:nvSpPr>
            <p:spPr>
              <a:xfrm>
                <a:off x="2376331" y="6045188"/>
                <a:ext cx="1235400" cy="3459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ts val="1400"/>
                  <a:buFont typeface="Calibri"/>
                  <a:buNone/>
                </a:pPr>
                <a:r>
                  <a:rPr b="1" lang="en-GB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STRETCH</a:t>
                </a:r>
                <a:endParaRPr/>
              </a:p>
            </p:txBody>
          </p:sp>
        </p:grpSp>
        <p:sp>
          <p:nvSpPr>
            <p:cNvPr id="209" name="Google Shape;209;p7"/>
            <p:cNvSpPr txBox="1"/>
            <p:nvPr/>
          </p:nvSpPr>
          <p:spPr>
            <a:xfrm>
              <a:off x="5418627" y="2750200"/>
              <a:ext cx="3017559" cy="164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200"/>
                <a:buFont typeface="Calibri"/>
                <a:buNone/>
              </a:pPr>
              <a:r>
                <a:rPr b="1" lang="en-GB" sz="22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What would a Christian response be to the evolution theory?</a:t>
              </a:r>
              <a:endParaRPr b="1" i="0" sz="2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mc:AlternateContent>
    <mc:Choice Requires="p14">
      <p:transition spd="slow" p14:dur="1400">
        <p14:ripple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8"/>
          <p:cNvSpPr/>
          <p:nvPr/>
        </p:nvSpPr>
        <p:spPr>
          <a:xfrm>
            <a:off x="162271" y="186612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WAS DARWIN’s DREAM JOB?</a:t>
            </a:r>
            <a:endParaRPr/>
          </a:p>
        </p:txBody>
      </p:sp>
      <p:sp>
        <p:nvSpPr>
          <p:cNvPr id="215" name="Google Shape;215;p8"/>
          <p:cNvSpPr/>
          <p:nvPr/>
        </p:nvSpPr>
        <p:spPr>
          <a:xfrm>
            <a:off x="162271" y="2591882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EVOLUTION THEORY? </a:t>
            </a:r>
            <a:endParaRPr/>
          </a:p>
        </p:txBody>
      </p:sp>
      <p:sp>
        <p:nvSpPr>
          <p:cNvPr id="216" name="Google Shape;216;p8"/>
          <p:cNvSpPr/>
          <p:nvPr/>
        </p:nvSpPr>
        <p:spPr>
          <a:xfrm>
            <a:off x="177958" y="4997152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WAS THE SHIP CALLED WHICH DARWIN BOARDED?</a:t>
            </a:r>
            <a:endParaRPr/>
          </a:p>
        </p:txBody>
      </p:sp>
      <p:sp>
        <p:nvSpPr>
          <p:cNvPr id="217" name="Google Shape;217;p8"/>
          <p:cNvSpPr/>
          <p:nvPr/>
        </p:nvSpPr>
        <p:spPr>
          <a:xfrm>
            <a:off x="4798640" y="186612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GALAPAGOS?</a:t>
            </a:r>
            <a:endParaRPr/>
          </a:p>
        </p:txBody>
      </p:sp>
      <p:sp>
        <p:nvSpPr>
          <p:cNvPr id="218" name="Google Shape;218;p8"/>
          <p:cNvSpPr/>
          <p:nvPr/>
        </p:nvSpPr>
        <p:spPr>
          <a:xfrm>
            <a:off x="4798640" y="2591882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WERE PEOPLE ANGRY AT DARWIN?</a:t>
            </a:r>
            <a:endParaRPr/>
          </a:p>
        </p:txBody>
      </p:sp>
      <p:sp>
        <p:nvSpPr>
          <p:cNvPr id="219" name="Google Shape;219;p8"/>
          <p:cNvSpPr/>
          <p:nvPr/>
        </p:nvSpPr>
        <p:spPr>
          <a:xfrm>
            <a:off x="4798640" y="4995124"/>
            <a:ext cx="4210946" cy="14555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WAS THE NAME OF THE BOOK DARWIN WROTE?</a:t>
            </a:r>
            <a:endParaRPr/>
          </a:p>
        </p:txBody>
      </p:sp>
      <p:sp>
        <p:nvSpPr>
          <p:cNvPr id="220" name="Google Shape;220;p8"/>
          <p:cNvSpPr/>
          <p:nvPr/>
        </p:nvSpPr>
        <p:spPr>
          <a:xfrm>
            <a:off x="162271" y="202839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8"/>
          <p:cNvSpPr/>
          <p:nvPr/>
        </p:nvSpPr>
        <p:spPr>
          <a:xfrm>
            <a:off x="177958" y="2608109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8"/>
          <p:cNvSpPr/>
          <p:nvPr/>
        </p:nvSpPr>
        <p:spPr>
          <a:xfrm>
            <a:off x="185802" y="4995124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8"/>
          <p:cNvSpPr/>
          <p:nvPr/>
        </p:nvSpPr>
        <p:spPr>
          <a:xfrm>
            <a:off x="4770783" y="186612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8"/>
          <p:cNvSpPr/>
          <p:nvPr/>
        </p:nvSpPr>
        <p:spPr>
          <a:xfrm>
            <a:off x="4814327" y="2589854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4814327" y="4993096"/>
            <a:ext cx="4210946" cy="1455576"/>
          </a:xfrm>
          <a:prstGeom prst="rect">
            <a:avLst/>
          </a:prstGeom>
          <a:solidFill>
            <a:schemeClr val="dk1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b="1"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9"/>
          <p:cNvSpPr/>
          <p:nvPr/>
        </p:nvSpPr>
        <p:spPr>
          <a:xfrm>
            <a:off x="8507896" y="6188765"/>
            <a:ext cx="636104" cy="6692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9"/>
          <p:cNvSpPr txBox="1"/>
          <p:nvPr/>
        </p:nvSpPr>
        <p:spPr>
          <a:xfrm>
            <a:off x="4863548" y="251791"/>
            <a:ext cx="4147931" cy="954107"/>
          </a:xfrm>
          <a:prstGeom prst="rect">
            <a:avLst/>
          </a:prstGeom>
          <a:solidFill>
            <a:srgbClr val="00B050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Create a FACEBOOK profile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0" lang="en-GB" sz="2800" u="sng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for DARWIN</a:t>
            </a:r>
            <a:endParaRPr/>
          </a:p>
        </p:txBody>
      </p:sp>
      <p:sp>
        <p:nvSpPr>
          <p:cNvPr id="232" name="Google Shape;232;p9"/>
          <p:cNvSpPr txBox="1"/>
          <p:nvPr/>
        </p:nvSpPr>
        <p:spPr>
          <a:xfrm>
            <a:off x="5102087" y="3699255"/>
            <a:ext cx="3723861" cy="1508105"/>
          </a:xfrm>
          <a:prstGeom prst="rect">
            <a:avLst/>
          </a:prstGeom>
          <a:solidFill>
            <a:srgbClr val="F0DD83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300"/>
              <a:buFont typeface="Calibri"/>
              <a:buNone/>
            </a:pPr>
            <a:r>
              <a:rPr b="1" i="0" lang="en-GB" sz="23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Use spider-diagram information to complete Facebook profile for </a:t>
            </a:r>
            <a:r>
              <a:rPr b="1" lang="en-GB" sz="2300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DARWIN</a:t>
            </a:r>
            <a:endParaRPr b="1" i="0" sz="2300" u="none" cap="none" strike="noStrike">
              <a:solidFill>
                <a:srgbClr val="1C1C1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9"/>
          <p:cNvSpPr txBox="1"/>
          <p:nvPr/>
        </p:nvSpPr>
        <p:spPr>
          <a:xfrm>
            <a:off x="5075582" y="5437414"/>
            <a:ext cx="3723861" cy="1154162"/>
          </a:xfrm>
          <a:prstGeom prst="rect">
            <a:avLst/>
          </a:prstGeom>
          <a:solidFill>
            <a:srgbClr val="F0DD83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300"/>
              <a:buFont typeface="Calibri"/>
              <a:buNone/>
            </a:pPr>
            <a:r>
              <a:rPr b="1" i="0" lang="en-GB" sz="23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What 3 questions would you like to ask </a:t>
            </a:r>
            <a:r>
              <a:rPr b="1" lang="en-GB" sz="2300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DARWIN</a:t>
            </a:r>
            <a:r>
              <a:rPr b="1" i="0" lang="en-GB" sz="2300" u="none" cap="none" strike="noStrike">
                <a:solidFill>
                  <a:srgbClr val="1C1C1C"/>
                </a:solidFill>
                <a:latin typeface="Calibri"/>
                <a:ea typeface="Calibri"/>
                <a:cs typeface="Calibri"/>
                <a:sym typeface="Calibri"/>
              </a:rPr>
              <a:t> about his life?</a:t>
            </a:r>
            <a:endParaRPr/>
          </a:p>
        </p:txBody>
      </p:sp>
      <p:sp>
        <p:nvSpPr>
          <p:cNvPr id="234" name="Google Shape;234;p9"/>
          <p:cNvSpPr txBox="1"/>
          <p:nvPr/>
        </p:nvSpPr>
        <p:spPr>
          <a:xfrm>
            <a:off x="4863548" y="1507098"/>
            <a:ext cx="4703536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300"/>
              <a:buFont typeface="Calibri"/>
              <a:buNone/>
            </a:pPr>
            <a:r>
              <a:rPr b="1" i="0" lang="en-GB" sz="23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BLUES: Use 3 keywords in profile</a:t>
            </a:r>
            <a:endParaRPr/>
          </a:p>
        </p:txBody>
      </p:sp>
      <p:sp>
        <p:nvSpPr>
          <p:cNvPr id="235" name="Google Shape;235;p9"/>
          <p:cNvSpPr txBox="1"/>
          <p:nvPr/>
        </p:nvSpPr>
        <p:spPr>
          <a:xfrm>
            <a:off x="4863548" y="2410816"/>
            <a:ext cx="4057650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593"/>
              </a:buClr>
              <a:buSzPts val="2400"/>
              <a:buFont typeface="Calibri"/>
              <a:buNone/>
            </a:pPr>
            <a:r>
              <a:rPr b="1" i="0" lang="en-GB" sz="2400" u="none" cap="none" strike="noStrike">
                <a:solidFill>
                  <a:srgbClr val="703593"/>
                </a:solidFill>
                <a:latin typeface="Calibri"/>
                <a:ea typeface="Calibri"/>
                <a:cs typeface="Calibri"/>
                <a:sym typeface="Calibri"/>
              </a:rPr>
              <a:t>PURPLES: Use 4 keywords in profile</a:t>
            </a:r>
            <a:endParaRPr/>
          </a:p>
        </p:txBody>
      </p:sp>
      <p:pic>
        <p:nvPicPr>
          <p:cNvPr id="236" name="Google Shape;236;p9"/>
          <p:cNvPicPr preferRelativeResize="0"/>
          <p:nvPr/>
        </p:nvPicPr>
        <p:blipFill rotWithShape="1">
          <a:blip r:embed="rId3">
            <a:alphaModFix/>
          </a:blip>
          <a:srcRect b="8392" l="34821" r="36429" t="20780"/>
          <a:stretch/>
        </p:blipFill>
        <p:spPr>
          <a:xfrm>
            <a:off x="183874" y="251790"/>
            <a:ext cx="4547151" cy="631229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1400">
        <p14:rippl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2019-02-05T09:17:52Z</dcterms:created>
  <dc:creator>N Shaikh</dc:creator>
</cp:coreProperties>
</file>